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sldIdLst>
    <p:sldId id="256" r:id="rId4"/>
    <p:sldId id="258" r:id="rId5"/>
    <p:sldId id="537" r:id="rId6"/>
    <p:sldId id="538" r:id="rId7"/>
    <p:sldId id="539" r:id="rId8"/>
    <p:sldId id="604" r:id="rId9"/>
    <p:sldId id="541" r:id="rId10"/>
    <p:sldId id="542" r:id="rId11"/>
    <p:sldId id="593" r:id="rId12"/>
    <p:sldId id="599" r:id="rId13"/>
    <p:sldId id="543" r:id="rId14"/>
    <p:sldId id="595" r:id="rId15"/>
    <p:sldId id="279" r:id="rId16"/>
    <p:sldId id="504" r:id="rId17"/>
    <p:sldId id="526" r:id="rId18"/>
    <p:sldId id="512" r:id="rId19"/>
    <p:sldId id="523" r:id="rId20"/>
    <p:sldId id="602" r:id="rId21"/>
    <p:sldId id="516" r:id="rId22"/>
    <p:sldId id="596" r:id="rId23"/>
    <p:sldId id="444" r:id="rId24"/>
    <p:sldId id="554" r:id="rId25"/>
    <p:sldId id="567" r:id="rId26"/>
    <p:sldId id="547" r:id="rId27"/>
    <p:sldId id="548" r:id="rId28"/>
    <p:sldId id="550" r:id="rId29"/>
    <p:sldId id="571" r:id="rId30"/>
    <p:sldId id="561" r:id="rId31"/>
    <p:sldId id="562" r:id="rId32"/>
    <p:sldId id="544" r:id="rId33"/>
    <p:sldId id="465" r:id="rId34"/>
    <p:sldId id="546" r:id="rId35"/>
    <p:sldId id="553" r:id="rId36"/>
    <p:sldId id="545" r:id="rId37"/>
    <p:sldId id="559" r:id="rId38"/>
    <p:sldId id="549" r:id="rId39"/>
    <p:sldId id="551" r:id="rId40"/>
    <p:sldId id="575" r:id="rId41"/>
    <p:sldId id="555" r:id="rId42"/>
    <p:sldId id="556" r:id="rId43"/>
    <p:sldId id="597" r:id="rId44"/>
    <p:sldId id="578" r:id="rId45"/>
    <p:sldId id="536" r:id="rId46"/>
    <p:sldId id="531" r:id="rId47"/>
    <p:sldId id="557" r:id="rId48"/>
    <p:sldId id="480" r:id="rId49"/>
    <p:sldId id="582" r:id="rId50"/>
    <p:sldId id="558" r:id="rId51"/>
    <p:sldId id="588" r:id="rId52"/>
    <p:sldId id="600" r:id="rId53"/>
    <p:sldId id="584" r:id="rId54"/>
    <p:sldId id="572" r:id="rId55"/>
    <p:sldId id="481" r:id="rId56"/>
    <p:sldId id="492" r:id="rId57"/>
    <p:sldId id="603" r:id="rId58"/>
    <p:sldId id="494" r:id="rId59"/>
    <p:sldId id="583" r:id="rId60"/>
    <p:sldId id="589" r:id="rId61"/>
    <p:sldId id="482" r:id="rId62"/>
    <p:sldId id="483" r:id="rId63"/>
    <p:sldId id="594" r:id="rId64"/>
    <p:sldId id="503" r:id="rId65"/>
    <p:sldId id="598" r:id="rId66"/>
    <p:sldId id="560" r:id="rId67"/>
    <p:sldId id="605" r:id="rId68"/>
    <p:sldId id="519"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128" d="100"/>
          <a:sy n="128" d="100"/>
        </p:scale>
        <p:origin x="576"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5AF25C-7D66-4B37-8B79-AE848ECC9AF3}"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1C69C904-68E4-404E-A0EB-2FFFAB0F7CFB}">
      <dgm:prSet/>
      <dgm:spPr/>
      <dgm:t>
        <a:bodyPr/>
        <a:lstStyle/>
        <a:p>
          <a:pPr>
            <a:lnSpc>
              <a:spcPct val="100000"/>
            </a:lnSpc>
          </a:pPr>
          <a:r>
            <a:rPr lang="en-US"/>
            <a:t>Notable Achievements and Changes – unit wide</a:t>
          </a:r>
        </a:p>
      </dgm:t>
    </dgm:pt>
    <dgm:pt modelId="{EF985757-35A8-4B26-BFD9-A9EE1A542CE3}" type="parTrans" cxnId="{C61F5443-154E-4211-AF1F-09704C5B5CAE}">
      <dgm:prSet/>
      <dgm:spPr/>
      <dgm:t>
        <a:bodyPr/>
        <a:lstStyle/>
        <a:p>
          <a:endParaRPr lang="en-US" sz="2800"/>
        </a:p>
      </dgm:t>
    </dgm:pt>
    <dgm:pt modelId="{76318010-78DD-45C9-8A32-90AD76584EF8}" type="sibTrans" cxnId="{C61F5443-154E-4211-AF1F-09704C5B5CAE}">
      <dgm:prSet/>
      <dgm:spPr/>
      <dgm:t>
        <a:bodyPr/>
        <a:lstStyle/>
        <a:p>
          <a:endParaRPr lang="en-US"/>
        </a:p>
      </dgm:t>
    </dgm:pt>
    <dgm:pt modelId="{BFAB31D4-C6DF-4911-B26D-BB4E0A5CE6CD}">
      <dgm:prSet/>
      <dgm:spPr/>
      <dgm:t>
        <a:bodyPr/>
        <a:lstStyle/>
        <a:p>
          <a:pPr>
            <a:lnSpc>
              <a:spcPct val="100000"/>
            </a:lnSpc>
          </a:pPr>
          <a:r>
            <a:rPr lang="en-US"/>
            <a:t>Graduate School</a:t>
          </a:r>
        </a:p>
      </dgm:t>
    </dgm:pt>
    <dgm:pt modelId="{14E817F3-9C38-4B67-BC8A-3A17C3DB603A}" type="parTrans" cxnId="{5EBE37EF-2166-4A43-A1CE-2DBF37ADFDF7}">
      <dgm:prSet/>
      <dgm:spPr/>
      <dgm:t>
        <a:bodyPr/>
        <a:lstStyle/>
        <a:p>
          <a:endParaRPr lang="en-US" sz="2800"/>
        </a:p>
      </dgm:t>
    </dgm:pt>
    <dgm:pt modelId="{326AC384-1785-4858-B143-8D8C0263F9E1}" type="sibTrans" cxnId="{5EBE37EF-2166-4A43-A1CE-2DBF37ADFDF7}">
      <dgm:prSet/>
      <dgm:spPr/>
      <dgm:t>
        <a:bodyPr/>
        <a:lstStyle/>
        <a:p>
          <a:endParaRPr lang="en-US"/>
        </a:p>
      </dgm:t>
    </dgm:pt>
    <dgm:pt modelId="{1477B1E2-B251-43A9-818B-D51DCE39F477}">
      <dgm:prSet/>
      <dgm:spPr/>
      <dgm:t>
        <a:bodyPr/>
        <a:lstStyle/>
        <a:p>
          <a:pPr>
            <a:lnSpc>
              <a:spcPct val="100000"/>
            </a:lnSpc>
          </a:pPr>
          <a:r>
            <a:rPr lang="en-US"/>
            <a:t>International Education</a:t>
          </a:r>
        </a:p>
      </dgm:t>
    </dgm:pt>
    <dgm:pt modelId="{CB00E270-6B5D-4190-8240-57E11C364E55}" type="parTrans" cxnId="{13268D0A-EA41-4573-A343-ACD506A96FBB}">
      <dgm:prSet/>
      <dgm:spPr/>
      <dgm:t>
        <a:bodyPr/>
        <a:lstStyle/>
        <a:p>
          <a:endParaRPr lang="en-US" sz="2800"/>
        </a:p>
      </dgm:t>
    </dgm:pt>
    <dgm:pt modelId="{D0A9F503-0DEB-46B7-A5E9-FCD3F15AE543}" type="sibTrans" cxnId="{13268D0A-EA41-4573-A343-ACD506A96FBB}">
      <dgm:prSet/>
      <dgm:spPr/>
      <dgm:t>
        <a:bodyPr/>
        <a:lstStyle/>
        <a:p>
          <a:endParaRPr lang="en-US"/>
        </a:p>
      </dgm:t>
    </dgm:pt>
    <dgm:pt modelId="{0A99FA86-2635-4502-854A-3DB458CF0B52}">
      <dgm:prSet/>
      <dgm:spPr/>
      <dgm:t>
        <a:bodyPr/>
        <a:lstStyle/>
        <a:p>
          <a:pPr>
            <a:lnSpc>
              <a:spcPct val="100000"/>
            </a:lnSpc>
          </a:pPr>
          <a:r>
            <a:rPr lang="en-US"/>
            <a:t>Interdisciplinary Studies</a:t>
          </a:r>
        </a:p>
      </dgm:t>
    </dgm:pt>
    <dgm:pt modelId="{42644FE5-59D0-4A7E-AF5A-6C72996135BA}" type="parTrans" cxnId="{7F9C863A-C80B-437D-9DBC-1ED24FF4DD8E}">
      <dgm:prSet/>
      <dgm:spPr/>
      <dgm:t>
        <a:bodyPr/>
        <a:lstStyle/>
        <a:p>
          <a:endParaRPr lang="en-US" sz="2800"/>
        </a:p>
      </dgm:t>
    </dgm:pt>
    <dgm:pt modelId="{A23BBEC4-FA3B-4E9C-9669-A40C2EFD1BBD}" type="sibTrans" cxnId="{7F9C863A-C80B-437D-9DBC-1ED24FF4DD8E}">
      <dgm:prSet/>
      <dgm:spPr/>
      <dgm:t>
        <a:bodyPr/>
        <a:lstStyle/>
        <a:p>
          <a:endParaRPr lang="en-US"/>
        </a:p>
      </dgm:t>
    </dgm:pt>
    <dgm:pt modelId="{FA9C2A76-A853-47DD-A2FB-268AC92FC59A}" type="pres">
      <dgm:prSet presAssocID="{945AF25C-7D66-4B37-8B79-AE848ECC9AF3}" presName="root" presStyleCnt="0">
        <dgm:presLayoutVars>
          <dgm:dir/>
          <dgm:resizeHandles val="exact"/>
        </dgm:presLayoutVars>
      </dgm:prSet>
      <dgm:spPr/>
    </dgm:pt>
    <dgm:pt modelId="{A7948934-7FA3-4855-AA7E-B38DE88B3CB8}" type="pres">
      <dgm:prSet presAssocID="{1C69C904-68E4-404E-A0EB-2FFFAB0F7CFB}" presName="compNode" presStyleCnt="0"/>
      <dgm:spPr/>
    </dgm:pt>
    <dgm:pt modelId="{51243065-9DDA-4876-9928-45F5A2E2D43D}" type="pres">
      <dgm:prSet presAssocID="{1C69C904-68E4-404E-A0EB-2FFFAB0F7CFB}" presName="bgRect" presStyleLbl="bgShp" presStyleIdx="0" presStyleCnt="4"/>
      <dgm:spPr/>
    </dgm:pt>
    <dgm:pt modelId="{F89FEF9D-B2C0-45BB-ABD3-16E5188882A5}" type="pres">
      <dgm:prSet presAssocID="{1C69C904-68E4-404E-A0EB-2FFFAB0F7C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ophy"/>
        </a:ext>
      </dgm:extLst>
    </dgm:pt>
    <dgm:pt modelId="{689ABE3C-677A-4D21-BA0E-BAF488102FFE}" type="pres">
      <dgm:prSet presAssocID="{1C69C904-68E4-404E-A0EB-2FFFAB0F7CFB}" presName="spaceRect" presStyleCnt="0"/>
      <dgm:spPr/>
    </dgm:pt>
    <dgm:pt modelId="{35916BD3-26DF-41BA-A610-DF3371AD07B6}" type="pres">
      <dgm:prSet presAssocID="{1C69C904-68E4-404E-A0EB-2FFFAB0F7CFB}" presName="parTx" presStyleLbl="revTx" presStyleIdx="0" presStyleCnt="4">
        <dgm:presLayoutVars>
          <dgm:chMax val="0"/>
          <dgm:chPref val="0"/>
        </dgm:presLayoutVars>
      </dgm:prSet>
      <dgm:spPr/>
    </dgm:pt>
    <dgm:pt modelId="{074ADFAA-6401-438E-90B1-E5CCC7B20ABE}" type="pres">
      <dgm:prSet presAssocID="{76318010-78DD-45C9-8A32-90AD76584EF8}" presName="sibTrans" presStyleCnt="0"/>
      <dgm:spPr/>
    </dgm:pt>
    <dgm:pt modelId="{4C234E00-AFD0-46DF-A1B0-920C027EC9E7}" type="pres">
      <dgm:prSet presAssocID="{BFAB31D4-C6DF-4911-B26D-BB4E0A5CE6CD}" presName="compNode" presStyleCnt="0"/>
      <dgm:spPr/>
    </dgm:pt>
    <dgm:pt modelId="{02BF08D0-0635-4627-880D-E05D5AEE1AE7}" type="pres">
      <dgm:prSet presAssocID="{BFAB31D4-C6DF-4911-B26D-BB4E0A5CE6CD}" presName="bgRect" presStyleLbl="bgShp" presStyleIdx="1" presStyleCnt="4"/>
      <dgm:spPr/>
    </dgm:pt>
    <dgm:pt modelId="{26C225F6-15B2-484F-9E13-5ACB43F6F6E7}" type="pres">
      <dgm:prSet presAssocID="{BFAB31D4-C6DF-4911-B26D-BB4E0A5CE6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F4359D4E-F9C2-434D-83CA-E03DEB7CF181}" type="pres">
      <dgm:prSet presAssocID="{BFAB31D4-C6DF-4911-B26D-BB4E0A5CE6CD}" presName="spaceRect" presStyleCnt="0"/>
      <dgm:spPr/>
    </dgm:pt>
    <dgm:pt modelId="{5266C3B6-08ED-4C85-8169-814531BDFDCA}" type="pres">
      <dgm:prSet presAssocID="{BFAB31D4-C6DF-4911-B26D-BB4E0A5CE6CD}" presName="parTx" presStyleLbl="revTx" presStyleIdx="1" presStyleCnt="4">
        <dgm:presLayoutVars>
          <dgm:chMax val="0"/>
          <dgm:chPref val="0"/>
        </dgm:presLayoutVars>
      </dgm:prSet>
      <dgm:spPr/>
    </dgm:pt>
    <dgm:pt modelId="{C6178B64-3035-4238-BA9A-449A6788A3A2}" type="pres">
      <dgm:prSet presAssocID="{326AC384-1785-4858-B143-8D8C0263F9E1}" presName="sibTrans" presStyleCnt="0"/>
      <dgm:spPr/>
    </dgm:pt>
    <dgm:pt modelId="{0C6A33C1-B657-4C28-A68D-62437ABF4DD8}" type="pres">
      <dgm:prSet presAssocID="{1477B1E2-B251-43A9-818B-D51DCE39F477}" presName="compNode" presStyleCnt="0"/>
      <dgm:spPr/>
    </dgm:pt>
    <dgm:pt modelId="{F74B415E-84F7-4A6B-8247-54B831B74600}" type="pres">
      <dgm:prSet presAssocID="{1477B1E2-B251-43A9-818B-D51DCE39F477}" presName="bgRect" presStyleLbl="bgShp" presStyleIdx="2" presStyleCnt="4"/>
      <dgm:spPr/>
    </dgm:pt>
    <dgm:pt modelId="{53311F35-6BB1-40CF-A82D-479B4F6F92D9}" type="pres">
      <dgm:prSet presAssocID="{1477B1E2-B251-43A9-818B-D51DCE39F47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C3AA4F0-3706-423E-979F-D8E293EDDD9B}" type="pres">
      <dgm:prSet presAssocID="{1477B1E2-B251-43A9-818B-D51DCE39F477}" presName="spaceRect" presStyleCnt="0"/>
      <dgm:spPr/>
    </dgm:pt>
    <dgm:pt modelId="{CDB61DC9-5294-4176-8661-A80840AB04EA}" type="pres">
      <dgm:prSet presAssocID="{1477B1E2-B251-43A9-818B-D51DCE39F477}" presName="parTx" presStyleLbl="revTx" presStyleIdx="2" presStyleCnt="4">
        <dgm:presLayoutVars>
          <dgm:chMax val="0"/>
          <dgm:chPref val="0"/>
        </dgm:presLayoutVars>
      </dgm:prSet>
      <dgm:spPr/>
    </dgm:pt>
    <dgm:pt modelId="{33E0BE85-FEFE-4FAB-BDFD-4EB91BE7B011}" type="pres">
      <dgm:prSet presAssocID="{D0A9F503-0DEB-46B7-A5E9-FCD3F15AE543}" presName="sibTrans" presStyleCnt="0"/>
      <dgm:spPr/>
    </dgm:pt>
    <dgm:pt modelId="{78D05B4F-783F-4E71-8AAC-F82838C04F31}" type="pres">
      <dgm:prSet presAssocID="{0A99FA86-2635-4502-854A-3DB458CF0B52}" presName="compNode" presStyleCnt="0"/>
      <dgm:spPr/>
    </dgm:pt>
    <dgm:pt modelId="{DE918DE4-4043-438C-A219-EB1017DB54AB}" type="pres">
      <dgm:prSet presAssocID="{0A99FA86-2635-4502-854A-3DB458CF0B52}" presName="bgRect" presStyleLbl="bgShp" presStyleIdx="3" presStyleCnt="4"/>
      <dgm:spPr/>
    </dgm:pt>
    <dgm:pt modelId="{38FEE603-D687-497C-9676-238A91DF10DD}" type="pres">
      <dgm:prSet presAssocID="{0A99FA86-2635-4502-854A-3DB458CF0B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F3B40F0C-E922-479C-970C-D5D511F8ABFC}" type="pres">
      <dgm:prSet presAssocID="{0A99FA86-2635-4502-854A-3DB458CF0B52}" presName="spaceRect" presStyleCnt="0"/>
      <dgm:spPr/>
    </dgm:pt>
    <dgm:pt modelId="{B2F64E72-CD22-40DC-9109-93E0742AC643}" type="pres">
      <dgm:prSet presAssocID="{0A99FA86-2635-4502-854A-3DB458CF0B52}" presName="parTx" presStyleLbl="revTx" presStyleIdx="3" presStyleCnt="4">
        <dgm:presLayoutVars>
          <dgm:chMax val="0"/>
          <dgm:chPref val="0"/>
        </dgm:presLayoutVars>
      </dgm:prSet>
      <dgm:spPr/>
    </dgm:pt>
  </dgm:ptLst>
  <dgm:cxnLst>
    <dgm:cxn modelId="{13268D0A-EA41-4573-A343-ACD506A96FBB}" srcId="{945AF25C-7D66-4B37-8B79-AE848ECC9AF3}" destId="{1477B1E2-B251-43A9-818B-D51DCE39F477}" srcOrd="2" destOrd="0" parTransId="{CB00E270-6B5D-4190-8240-57E11C364E55}" sibTransId="{D0A9F503-0DEB-46B7-A5E9-FCD3F15AE543}"/>
    <dgm:cxn modelId="{38A88F10-34BE-4C9C-B0B4-7168368726D9}" type="presOf" srcId="{945AF25C-7D66-4B37-8B79-AE848ECC9AF3}" destId="{FA9C2A76-A853-47DD-A2FB-268AC92FC59A}" srcOrd="0" destOrd="0" presId="urn:microsoft.com/office/officeart/2018/2/layout/IconVerticalSolidList"/>
    <dgm:cxn modelId="{7F9C863A-C80B-437D-9DBC-1ED24FF4DD8E}" srcId="{945AF25C-7D66-4B37-8B79-AE848ECC9AF3}" destId="{0A99FA86-2635-4502-854A-3DB458CF0B52}" srcOrd="3" destOrd="0" parTransId="{42644FE5-59D0-4A7E-AF5A-6C72996135BA}" sibTransId="{A23BBEC4-FA3B-4E9C-9669-A40C2EFD1BBD}"/>
    <dgm:cxn modelId="{C61F5443-154E-4211-AF1F-09704C5B5CAE}" srcId="{945AF25C-7D66-4B37-8B79-AE848ECC9AF3}" destId="{1C69C904-68E4-404E-A0EB-2FFFAB0F7CFB}" srcOrd="0" destOrd="0" parTransId="{EF985757-35A8-4B26-BFD9-A9EE1A542CE3}" sibTransId="{76318010-78DD-45C9-8A32-90AD76584EF8}"/>
    <dgm:cxn modelId="{F8C35066-DC2D-4600-844C-DD5E56F251B4}" type="presOf" srcId="{BFAB31D4-C6DF-4911-B26D-BB4E0A5CE6CD}" destId="{5266C3B6-08ED-4C85-8169-814531BDFDCA}" srcOrd="0" destOrd="0" presId="urn:microsoft.com/office/officeart/2018/2/layout/IconVerticalSolidList"/>
    <dgm:cxn modelId="{D510AAB7-09B1-4A23-81F3-3B440627468C}" type="presOf" srcId="{0A99FA86-2635-4502-854A-3DB458CF0B52}" destId="{B2F64E72-CD22-40DC-9109-93E0742AC643}" srcOrd="0" destOrd="0" presId="urn:microsoft.com/office/officeart/2018/2/layout/IconVerticalSolidList"/>
    <dgm:cxn modelId="{8E6E9DBB-444C-4C30-A479-4B373EAF9404}" type="presOf" srcId="{1C69C904-68E4-404E-A0EB-2FFFAB0F7CFB}" destId="{35916BD3-26DF-41BA-A610-DF3371AD07B6}" srcOrd="0" destOrd="0" presId="urn:microsoft.com/office/officeart/2018/2/layout/IconVerticalSolidList"/>
    <dgm:cxn modelId="{519244C0-FF62-49DE-AB5D-88AD76C2DC3B}" type="presOf" srcId="{1477B1E2-B251-43A9-818B-D51DCE39F477}" destId="{CDB61DC9-5294-4176-8661-A80840AB04EA}" srcOrd="0" destOrd="0" presId="urn:microsoft.com/office/officeart/2018/2/layout/IconVerticalSolidList"/>
    <dgm:cxn modelId="{5EBE37EF-2166-4A43-A1CE-2DBF37ADFDF7}" srcId="{945AF25C-7D66-4B37-8B79-AE848ECC9AF3}" destId="{BFAB31D4-C6DF-4911-B26D-BB4E0A5CE6CD}" srcOrd="1" destOrd="0" parTransId="{14E817F3-9C38-4B67-BC8A-3A17C3DB603A}" sibTransId="{326AC384-1785-4858-B143-8D8C0263F9E1}"/>
    <dgm:cxn modelId="{B075548A-622A-4CA8-9F60-7F68C451CE2B}" type="presParOf" srcId="{FA9C2A76-A853-47DD-A2FB-268AC92FC59A}" destId="{A7948934-7FA3-4855-AA7E-B38DE88B3CB8}" srcOrd="0" destOrd="0" presId="urn:microsoft.com/office/officeart/2018/2/layout/IconVerticalSolidList"/>
    <dgm:cxn modelId="{E84B811E-89C2-4304-AB76-CE1314F4E800}" type="presParOf" srcId="{A7948934-7FA3-4855-AA7E-B38DE88B3CB8}" destId="{51243065-9DDA-4876-9928-45F5A2E2D43D}" srcOrd="0" destOrd="0" presId="urn:microsoft.com/office/officeart/2018/2/layout/IconVerticalSolidList"/>
    <dgm:cxn modelId="{938D50EB-AFFE-46F2-9AC8-346E5B69F5D8}" type="presParOf" srcId="{A7948934-7FA3-4855-AA7E-B38DE88B3CB8}" destId="{F89FEF9D-B2C0-45BB-ABD3-16E5188882A5}" srcOrd="1" destOrd="0" presId="urn:microsoft.com/office/officeart/2018/2/layout/IconVerticalSolidList"/>
    <dgm:cxn modelId="{8975226D-D11C-44F2-A649-12BF19697583}" type="presParOf" srcId="{A7948934-7FA3-4855-AA7E-B38DE88B3CB8}" destId="{689ABE3C-677A-4D21-BA0E-BAF488102FFE}" srcOrd="2" destOrd="0" presId="urn:microsoft.com/office/officeart/2018/2/layout/IconVerticalSolidList"/>
    <dgm:cxn modelId="{D6CF74CE-63A6-45DB-BB62-9C3687450C54}" type="presParOf" srcId="{A7948934-7FA3-4855-AA7E-B38DE88B3CB8}" destId="{35916BD3-26DF-41BA-A610-DF3371AD07B6}" srcOrd="3" destOrd="0" presId="urn:microsoft.com/office/officeart/2018/2/layout/IconVerticalSolidList"/>
    <dgm:cxn modelId="{064C8490-2344-46A6-A7CD-A6F3DE0E7D8C}" type="presParOf" srcId="{FA9C2A76-A853-47DD-A2FB-268AC92FC59A}" destId="{074ADFAA-6401-438E-90B1-E5CCC7B20ABE}" srcOrd="1" destOrd="0" presId="urn:microsoft.com/office/officeart/2018/2/layout/IconVerticalSolidList"/>
    <dgm:cxn modelId="{605A280F-7AD9-43D4-BF88-F3202EE7C034}" type="presParOf" srcId="{FA9C2A76-A853-47DD-A2FB-268AC92FC59A}" destId="{4C234E00-AFD0-46DF-A1B0-920C027EC9E7}" srcOrd="2" destOrd="0" presId="urn:microsoft.com/office/officeart/2018/2/layout/IconVerticalSolidList"/>
    <dgm:cxn modelId="{D78B56C2-F1CE-4849-92D9-20EA9ABEC6FA}" type="presParOf" srcId="{4C234E00-AFD0-46DF-A1B0-920C027EC9E7}" destId="{02BF08D0-0635-4627-880D-E05D5AEE1AE7}" srcOrd="0" destOrd="0" presId="urn:microsoft.com/office/officeart/2018/2/layout/IconVerticalSolidList"/>
    <dgm:cxn modelId="{E19597F2-0E4A-468C-894B-497F87F18BB3}" type="presParOf" srcId="{4C234E00-AFD0-46DF-A1B0-920C027EC9E7}" destId="{26C225F6-15B2-484F-9E13-5ACB43F6F6E7}" srcOrd="1" destOrd="0" presId="urn:microsoft.com/office/officeart/2018/2/layout/IconVerticalSolidList"/>
    <dgm:cxn modelId="{A6B5250C-97D0-4FF4-9673-3360C0271ADF}" type="presParOf" srcId="{4C234E00-AFD0-46DF-A1B0-920C027EC9E7}" destId="{F4359D4E-F9C2-434D-83CA-E03DEB7CF181}" srcOrd="2" destOrd="0" presId="urn:microsoft.com/office/officeart/2018/2/layout/IconVerticalSolidList"/>
    <dgm:cxn modelId="{8475ED9D-EEAA-4483-9A12-8F0146F57D14}" type="presParOf" srcId="{4C234E00-AFD0-46DF-A1B0-920C027EC9E7}" destId="{5266C3B6-08ED-4C85-8169-814531BDFDCA}" srcOrd="3" destOrd="0" presId="urn:microsoft.com/office/officeart/2018/2/layout/IconVerticalSolidList"/>
    <dgm:cxn modelId="{CAFF6608-8409-4740-9FA2-C0DA8477F0CC}" type="presParOf" srcId="{FA9C2A76-A853-47DD-A2FB-268AC92FC59A}" destId="{C6178B64-3035-4238-BA9A-449A6788A3A2}" srcOrd="3" destOrd="0" presId="urn:microsoft.com/office/officeart/2018/2/layout/IconVerticalSolidList"/>
    <dgm:cxn modelId="{DB51FE0B-8425-4422-8BC4-4CF06765A15A}" type="presParOf" srcId="{FA9C2A76-A853-47DD-A2FB-268AC92FC59A}" destId="{0C6A33C1-B657-4C28-A68D-62437ABF4DD8}" srcOrd="4" destOrd="0" presId="urn:microsoft.com/office/officeart/2018/2/layout/IconVerticalSolidList"/>
    <dgm:cxn modelId="{3FDA6330-FEE4-4700-AF13-38E5658BC36D}" type="presParOf" srcId="{0C6A33C1-B657-4C28-A68D-62437ABF4DD8}" destId="{F74B415E-84F7-4A6B-8247-54B831B74600}" srcOrd="0" destOrd="0" presId="urn:microsoft.com/office/officeart/2018/2/layout/IconVerticalSolidList"/>
    <dgm:cxn modelId="{30816604-5550-4474-9DEE-9B0792DCB006}" type="presParOf" srcId="{0C6A33C1-B657-4C28-A68D-62437ABF4DD8}" destId="{53311F35-6BB1-40CF-A82D-479B4F6F92D9}" srcOrd="1" destOrd="0" presId="urn:microsoft.com/office/officeart/2018/2/layout/IconVerticalSolidList"/>
    <dgm:cxn modelId="{B5B38CDB-3341-41BF-B007-EF12BA714530}" type="presParOf" srcId="{0C6A33C1-B657-4C28-A68D-62437ABF4DD8}" destId="{FC3AA4F0-3706-423E-979F-D8E293EDDD9B}" srcOrd="2" destOrd="0" presId="urn:microsoft.com/office/officeart/2018/2/layout/IconVerticalSolidList"/>
    <dgm:cxn modelId="{D7399CA4-21EA-4ACA-A377-8B6EF5E54FA4}" type="presParOf" srcId="{0C6A33C1-B657-4C28-A68D-62437ABF4DD8}" destId="{CDB61DC9-5294-4176-8661-A80840AB04EA}" srcOrd="3" destOrd="0" presId="urn:microsoft.com/office/officeart/2018/2/layout/IconVerticalSolidList"/>
    <dgm:cxn modelId="{E88B0390-0A40-4198-B585-58011F22DD33}" type="presParOf" srcId="{FA9C2A76-A853-47DD-A2FB-268AC92FC59A}" destId="{33E0BE85-FEFE-4FAB-BDFD-4EB91BE7B011}" srcOrd="5" destOrd="0" presId="urn:microsoft.com/office/officeart/2018/2/layout/IconVerticalSolidList"/>
    <dgm:cxn modelId="{257CD37E-38A5-41DC-B76B-E3BDCA08D065}" type="presParOf" srcId="{FA9C2A76-A853-47DD-A2FB-268AC92FC59A}" destId="{78D05B4F-783F-4E71-8AAC-F82838C04F31}" srcOrd="6" destOrd="0" presId="urn:microsoft.com/office/officeart/2018/2/layout/IconVerticalSolidList"/>
    <dgm:cxn modelId="{008EEFBF-DAC8-4E37-95E0-D9B6373C2790}" type="presParOf" srcId="{78D05B4F-783F-4E71-8AAC-F82838C04F31}" destId="{DE918DE4-4043-438C-A219-EB1017DB54AB}" srcOrd="0" destOrd="0" presId="urn:microsoft.com/office/officeart/2018/2/layout/IconVerticalSolidList"/>
    <dgm:cxn modelId="{E1ED467B-3561-49D6-8601-4F952EB72208}" type="presParOf" srcId="{78D05B4F-783F-4E71-8AAC-F82838C04F31}" destId="{38FEE603-D687-497C-9676-238A91DF10DD}" srcOrd="1" destOrd="0" presId="urn:microsoft.com/office/officeart/2018/2/layout/IconVerticalSolidList"/>
    <dgm:cxn modelId="{3CAF28D7-6F73-4DF3-86F2-46B813D8C8A8}" type="presParOf" srcId="{78D05B4F-783F-4E71-8AAC-F82838C04F31}" destId="{F3B40F0C-E922-479C-970C-D5D511F8ABFC}" srcOrd="2" destOrd="0" presId="urn:microsoft.com/office/officeart/2018/2/layout/IconVerticalSolidList"/>
    <dgm:cxn modelId="{C30D6FC5-174B-4986-8886-18153086F44A}" type="presParOf" srcId="{78D05B4F-783F-4E71-8AAC-F82838C04F31}" destId="{B2F64E72-CD22-40DC-9109-93E0742AC6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9486ED-874D-4BAA-9F0A-85D066BFBC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E2B8F06-A355-436D-A12D-056929BFC493}">
      <dgm:prSet/>
      <dgm:spPr>
        <a:solidFill>
          <a:schemeClr val="tx1">
            <a:lumMod val="50000"/>
            <a:lumOff val="50000"/>
          </a:schemeClr>
        </a:solidFill>
      </dgm:spPr>
      <dgm:t>
        <a:bodyPr/>
        <a:lstStyle/>
        <a:p>
          <a:pPr>
            <a:lnSpc>
              <a:spcPct val="100000"/>
            </a:lnSpc>
          </a:pPr>
          <a:r>
            <a:rPr lang="en-US" dirty="0"/>
            <a:t>Employee of the Third Quarter – Jan/Feb/March 2019 – JoAnn Kvamme</a:t>
          </a:r>
        </a:p>
      </dgm:t>
    </dgm:pt>
    <dgm:pt modelId="{7F779663-ED91-4C41-941A-768CFB9D1257}" type="parTrans" cxnId="{946FE30F-FE91-4F8A-9677-57D4D2602312}">
      <dgm:prSet/>
      <dgm:spPr/>
      <dgm:t>
        <a:bodyPr/>
        <a:lstStyle/>
        <a:p>
          <a:endParaRPr lang="en-US"/>
        </a:p>
      </dgm:t>
    </dgm:pt>
    <dgm:pt modelId="{97BB25A1-84DA-44C2-AB81-807D594887F0}" type="sibTrans" cxnId="{946FE30F-FE91-4F8A-9677-57D4D2602312}">
      <dgm:prSet/>
      <dgm:spPr/>
      <dgm:t>
        <a:bodyPr/>
        <a:lstStyle/>
        <a:p>
          <a:pPr>
            <a:lnSpc>
              <a:spcPct val="100000"/>
            </a:lnSpc>
          </a:pPr>
          <a:endParaRPr lang="en-US"/>
        </a:p>
      </dgm:t>
    </dgm:pt>
    <dgm:pt modelId="{E54F5516-2D8C-4C0C-9F15-C0BD7E2AA9F4}">
      <dgm:prSet/>
      <dgm:spPr>
        <a:solidFill>
          <a:schemeClr val="tx1">
            <a:lumMod val="50000"/>
            <a:lumOff val="50000"/>
          </a:schemeClr>
        </a:solidFill>
      </dgm:spPr>
      <dgm:t>
        <a:bodyPr/>
        <a:lstStyle/>
        <a:p>
          <a:pPr>
            <a:lnSpc>
              <a:spcPct val="100000"/>
            </a:lnSpc>
          </a:pPr>
          <a:r>
            <a:rPr lang="en-US" dirty="0"/>
            <a:t>Employee of the Fourth Quarter – April/May/June 2019 – LeAnn Suggs</a:t>
          </a:r>
        </a:p>
      </dgm:t>
    </dgm:pt>
    <dgm:pt modelId="{C50816A9-0B14-4964-A7E5-56D2593443AC}" type="parTrans" cxnId="{2356AB3B-B058-474D-AD12-88A61DF0CB04}">
      <dgm:prSet/>
      <dgm:spPr/>
      <dgm:t>
        <a:bodyPr/>
        <a:lstStyle/>
        <a:p>
          <a:endParaRPr lang="en-US"/>
        </a:p>
      </dgm:t>
    </dgm:pt>
    <dgm:pt modelId="{684D37ED-703D-4A4D-88EB-E83EA5FE3B38}" type="sibTrans" cxnId="{2356AB3B-B058-474D-AD12-88A61DF0CB04}">
      <dgm:prSet/>
      <dgm:spPr/>
      <dgm:t>
        <a:bodyPr/>
        <a:lstStyle/>
        <a:p>
          <a:pPr>
            <a:lnSpc>
              <a:spcPct val="100000"/>
            </a:lnSpc>
          </a:pPr>
          <a:endParaRPr lang="en-US"/>
        </a:p>
      </dgm:t>
    </dgm:pt>
    <dgm:pt modelId="{7024B3C9-0E52-4C8D-B408-ED7B7B0000D9}">
      <dgm:prSet/>
      <dgm:spPr>
        <a:solidFill>
          <a:schemeClr val="tx1">
            <a:lumMod val="50000"/>
            <a:lumOff val="50000"/>
          </a:schemeClr>
        </a:solidFill>
      </dgm:spPr>
      <dgm:t>
        <a:bodyPr/>
        <a:lstStyle/>
        <a:p>
          <a:pPr>
            <a:lnSpc>
              <a:spcPct val="100000"/>
            </a:lnSpc>
          </a:pPr>
          <a:r>
            <a:rPr lang="en-US" dirty="0"/>
            <a:t>Staff Scholarship Awardee – </a:t>
          </a:r>
          <a:br>
            <a:rPr lang="en-US" dirty="0"/>
          </a:br>
          <a:r>
            <a:rPr lang="en-US" dirty="0"/>
            <a:t>Kayla McGrew</a:t>
          </a:r>
        </a:p>
      </dgm:t>
    </dgm:pt>
    <dgm:pt modelId="{B21ED7BE-3EC2-4F9B-A21E-367D214A2AB1}" type="parTrans" cxnId="{D68E8CF3-BFA2-4680-9336-DA94CA6C0122}">
      <dgm:prSet/>
      <dgm:spPr/>
      <dgm:t>
        <a:bodyPr/>
        <a:lstStyle/>
        <a:p>
          <a:endParaRPr lang="en-US"/>
        </a:p>
      </dgm:t>
    </dgm:pt>
    <dgm:pt modelId="{C7AE19AF-1CAB-4FE0-8963-D07F89E6B730}" type="sibTrans" cxnId="{D68E8CF3-BFA2-4680-9336-DA94CA6C0122}">
      <dgm:prSet/>
      <dgm:spPr/>
      <dgm:t>
        <a:bodyPr/>
        <a:lstStyle/>
        <a:p>
          <a:pPr>
            <a:lnSpc>
              <a:spcPct val="100000"/>
            </a:lnSpc>
          </a:pPr>
          <a:endParaRPr lang="en-US"/>
        </a:p>
      </dgm:t>
    </dgm:pt>
    <dgm:pt modelId="{71142DEA-FCE6-4118-9062-C55B02971000}">
      <dgm:prSet/>
      <dgm:spPr>
        <a:solidFill>
          <a:schemeClr val="tx1">
            <a:lumMod val="50000"/>
            <a:lumOff val="50000"/>
          </a:schemeClr>
        </a:solidFill>
      </dgm:spPr>
      <dgm:t>
        <a:bodyPr/>
        <a:lstStyle/>
        <a:p>
          <a:pPr>
            <a:lnSpc>
              <a:spcPct val="100000"/>
            </a:lnSpc>
          </a:pPr>
          <a:r>
            <a:rPr lang="en-US" dirty="0"/>
            <a:t>Employees of the Year (2018-19) – </a:t>
          </a:r>
          <a:br>
            <a:rPr lang="en-US" dirty="0"/>
          </a:br>
          <a:r>
            <a:rPr lang="en-US" dirty="0"/>
            <a:t>JoAnn Kvamme and LeAnn Suggs</a:t>
          </a:r>
        </a:p>
      </dgm:t>
    </dgm:pt>
    <dgm:pt modelId="{F39C2899-F7CF-40E0-9E70-C77B030189A5}" type="parTrans" cxnId="{42DF0879-3373-4A82-B562-87CE34B71176}">
      <dgm:prSet/>
      <dgm:spPr/>
      <dgm:t>
        <a:bodyPr/>
        <a:lstStyle/>
        <a:p>
          <a:endParaRPr lang="en-US"/>
        </a:p>
      </dgm:t>
    </dgm:pt>
    <dgm:pt modelId="{203AF81C-F892-4946-96C9-C584E18DFBC5}" type="sibTrans" cxnId="{42DF0879-3373-4A82-B562-87CE34B71176}">
      <dgm:prSet/>
      <dgm:spPr/>
      <dgm:t>
        <a:bodyPr/>
        <a:lstStyle/>
        <a:p>
          <a:endParaRPr lang="en-US"/>
        </a:p>
      </dgm:t>
    </dgm:pt>
    <dgm:pt modelId="{4B00A7D6-DD52-4D7D-860D-8F7BCCE07129}" type="pres">
      <dgm:prSet presAssocID="{C99486ED-874D-4BAA-9F0A-85D066BFBC59}" presName="diagram" presStyleCnt="0">
        <dgm:presLayoutVars>
          <dgm:dir/>
          <dgm:resizeHandles val="exact"/>
        </dgm:presLayoutVars>
      </dgm:prSet>
      <dgm:spPr/>
    </dgm:pt>
    <dgm:pt modelId="{499AD7DE-B578-48EE-9470-10A8648EAEF1}" type="pres">
      <dgm:prSet presAssocID="{9E2B8F06-A355-436D-A12D-056929BFC493}" presName="node" presStyleLbl="node1" presStyleIdx="0" presStyleCnt="4" custLinFactNeighborX="-636" custLinFactNeighborY="8122">
        <dgm:presLayoutVars>
          <dgm:bulletEnabled val="1"/>
        </dgm:presLayoutVars>
      </dgm:prSet>
      <dgm:spPr/>
    </dgm:pt>
    <dgm:pt modelId="{9C40B258-0D82-485B-A6CF-D53837C61E90}" type="pres">
      <dgm:prSet presAssocID="{97BB25A1-84DA-44C2-AB81-807D594887F0}" presName="sibTrans" presStyleCnt="0"/>
      <dgm:spPr/>
    </dgm:pt>
    <dgm:pt modelId="{D12B8BF8-C8E4-454D-A698-15F662568B2E}" type="pres">
      <dgm:prSet presAssocID="{E54F5516-2D8C-4C0C-9F15-C0BD7E2AA9F4}" presName="node" presStyleLbl="node1" presStyleIdx="1" presStyleCnt="4" custLinFactNeighborX="-3759" custLinFactNeighborY="9159">
        <dgm:presLayoutVars>
          <dgm:bulletEnabled val="1"/>
        </dgm:presLayoutVars>
      </dgm:prSet>
      <dgm:spPr/>
    </dgm:pt>
    <dgm:pt modelId="{2B65051B-E21A-4301-B27D-F0004DB1241E}" type="pres">
      <dgm:prSet presAssocID="{684D37ED-703D-4A4D-88EB-E83EA5FE3B38}" presName="sibTrans" presStyleCnt="0"/>
      <dgm:spPr/>
    </dgm:pt>
    <dgm:pt modelId="{5236672A-E3DB-4756-B0A4-5DD549BEA1E5}" type="pres">
      <dgm:prSet presAssocID="{7024B3C9-0E52-4C8D-B408-ED7B7B0000D9}" presName="node" presStyleLbl="node1" presStyleIdx="2" presStyleCnt="4" custLinFactNeighborX="1578" custLinFactNeighborY="10260">
        <dgm:presLayoutVars>
          <dgm:bulletEnabled val="1"/>
        </dgm:presLayoutVars>
      </dgm:prSet>
      <dgm:spPr/>
    </dgm:pt>
    <dgm:pt modelId="{C5918C9B-06E2-4D39-8022-FF7D67FC87B5}" type="pres">
      <dgm:prSet presAssocID="{C7AE19AF-1CAB-4FE0-8963-D07F89E6B730}" presName="sibTrans" presStyleCnt="0"/>
      <dgm:spPr/>
    </dgm:pt>
    <dgm:pt modelId="{86C3A36B-AEBC-41B4-8D03-ABF99694B686}" type="pres">
      <dgm:prSet presAssocID="{71142DEA-FCE6-4118-9062-C55B02971000}" presName="node" presStyleLbl="node1" presStyleIdx="3" presStyleCnt="4" custLinFactNeighborX="-1830" custLinFactNeighborY="9563">
        <dgm:presLayoutVars>
          <dgm:bulletEnabled val="1"/>
        </dgm:presLayoutVars>
      </dgm:prSet>
      <dgm:spPr/>
    </dgm:pt>
  </dgm:ptLst>
  <dgm:cxnLst>
    <dgm:cxn modelId="{68E8C006-8BCB-42AD-8650-A1CA23AF91A3}" type="presOf" srcId="{9E2B8F06-A355-436D-A12D-056929BFC493}" destId="{499AD7DE-B578-48EE-9470-10A8648EAEF1}" srcOrd="0" destOrd="0" presId="urn:microsoft.com/office/officeart/2005/8/layout/default"/>
    <dgm:cxn modelId="{946FE30F-FE91-4F8A-9677-57D4D2602312}" srcId="{C99486ED-874D-4BAA-9F0A-85D066BFBC59}" destId="{9E2B8F06-A355-436D-A12D-056929BFC493}" srcOrd="0" destOrd="0" parTransId="{7F779663-ED91-4C41-941A-768CFB9D1257}" sibTransId="{97BB25A1-84DA-44C2-AB81-807D594887F0}"/>
    <dgm:cxn modelId="{BDFF001B-19C7-4B09-9BBE-C66305E10AAB}" type="presOf" srcId="{C99486ED-874D-4BAA-9F0A-85D066BFBC59}" destId="{4B00A7D6-DD52-4D7D-860D-8F7BCCE07129}" srcOrd="0" destOrd="0" presId="urn:microsoft.com/office/officeart/2005/8/layout/default"/>
    <dgm:cxn modelId="{303E4826-4B8E-4D5E-9817-211445FE54D1}" type="presOf" srcId="{E54F5516-2D8C-4C0C-9F15-C0BD7E2AA9F4}" destId="{D12B8BF8-C8E4-454D-A698-15F662568B2E}" srcOrd="0" destOrd="0" presId="urn:microsoft.com/office/officeart/2005/8/layout/default"/>
    <dgm:cxn modelId="{2356AB3B-B058-474D-AD12-88A61DF0CB04}" srcId="{C99486ED-874D-4BAA-9F0A-85D066BFBC59}" destId="{E54F5516-2D8C-4C0C-9F15-C0BD7E2AA9F4}" srcOrd="1" destOrd="0" parTransId="{C50816A9-0B14-4964-A7E5-56D2593443AC}" sibTransId="{684D37ED-703D-4A4D-88EB-E83EA5FE3B38}"/>
    <dgm:cxn modelId="{42DF0879-3373-4A82-B562-87CE34B71176}" srcId="{C99486ED-874D-4BAA-9F0A-85D066BFBC59}" destId="{71142DEA-FCE6-4118-9062-C55B02971000}" srcOrd="3" destOrd="0" parTransId="{F39C2899-F7CF-40E0-9E70-C77B030189A5}" sibTransId="{203AF81C-F892-4946-96C9-C584E18DFBC5}"/>
    <dgm:cxn modelId="{470E08AC-D5DB-4FE2-B616-58F607B550ED}" type="presOf" srcId="{71142DEA-FCE6-4118-9062-C55B02971000}" destId="{86C3A36B-AEBC-41B4-8D03-ABF99694B686}" srcOrd="0" destOrd="0" presId="urn:microsoft.com/office/officeart/2005/8/layout/default"/>
    <dgm:cxn modelId="{D68E8CF3-BFA2-4680-9336-DA94CA6C0122}" srcId="{C99486ED-874D-4BAA-9F0A-85D066BFBC59}" destId="{7024B3C9-0E52-4C8D-B408-ED7B7B0000D9}" srcOrd="2" destOrd="0" parTransId="{B21ED7BE-3EC2-4F9B-A21E-367D214A2AB1}" sibTransId="{C7AE19AF-1CAB-4FE0-8963-D07F89E6B730}"/>
    <dgm:cxn modelId="{304DBFFC-20E1-4A21-922A-BE29995EEAB8}" type="presOf" srcId="{7024B3C9-0E52-4C8D-B408-ED7B7B0000D9}" destId="{5236672A-E3DB-4756-B0A4-5DD549BEA1E5}" srcOrd="0" destOrd="0" presId="urn:microsoft.com/office/officeart/2005/8/layout/default"/>
    <dgm:cxn modelId="{3FD8A94B-4662-467D-885D-389238180C83}" type="presParOf" srcId="{4B00A7D6-DD52-4D7D-860D-8F7BCCE07129}" destId="{499AD7DE-B578-48EE-9470-10A8648EAEF1}" srcOrd="0" destOrd="0" presId="urn:microsoft.com/office/officeart/2005/8/layout/default"/>
    <dgm:cxn modelId="{0202C953-6884-48B5-BF6C-106095202424}" type="presParOf" srcId="{4B00A7D6-DD52-4D7D-860D-8F7BCCE07129}" destId="{9C40B258-0D82-485B-A6CF-D53837C61E90}" srcOrd="1" destOrd="0" presId="urn:microsoft.com/office/officeart/2005/8/layout/default"/>
    <dgm:cxn modelId="{0FF8B821-EE31-463D-A93F-C91AD8237F3E}" type="presParOf" srcId="{4B00A7D6-DD52-4D7D-860D-8F7BCCE07129}" destId="{D12B8BF8-C8E4-454D-A698-15F662568B2E}" srcOrd="2" destOrd="0" presId="urn:microsoft.com/office/officeart/2005/8/layout/default"/>
    <dgm:cxn modelId="{5764EAFD-2024-4B05-B2D3-3C8A077AE7AF}" type="presParOf" srcId="{4B00A7D6-DD52-4D7D-860D-8F7BCCE07129}" destId="{2B65051B-E21A-4301-B27D-F0004DB1241E}" srcOrd="3" destOrd="0" presId="urn:microsoft.com/office/officeart/2005/8/layout/default"/>
    <dgm:cxn modelId="{6E7A7D46-D29D-4387-B2E2-8F7529B0CA62}" type="presParOf" srcId="{4B00A7D6-DD52-4D7D-860D-8F7BCCE07129}" destId="{5236672A-E3DB-4756-B0A4-5DD549BEA1E5}" srcOrd="4" destOrd="0" presId="urn:microsoft.com/office/officeart/2005/8/layout/default"/>
    <dgm:cxn modelId="{06E16B24-9CDD-48AF-9A34-2908FD38BF67}" type="presParOf" srcId="{4B00A7D6-DD52-4D7D-860D-8F7BCCE07129}" destId="{C5918C9B-06E2-4D39-8022-FF7D67FC87B5}" srcOrd="5" destOrd="0" presId="urn:microsoft.com/office/officeart/2005/8/layout/default"/>
    <dgm:cxn modelId="{A18A5FEB-166F-4195-8C51-ED0356C72CCE}" type="presParOf" srcId="{4B00A7D6-DD52-4D7D-860D-8F7BCCE07129}" destId="{86C3A36B-AEBC-41B4-8D03-ABF99694B68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C4FEFA-714C-4F44-A71D-A8A250F9A51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6B89A967-CCEF-494D-B2AF-AB963CB66E44}">
      <dgm:prSet/>
      <dgm:spPr>
        <a:solidFill>
          <a:schemeClr val="tx1">
            <a:lumMod val="50000"/>
            <a:lumOff val="50000"/>
          </a:schemeClr>
        </a:solidFill>
      </dgm:spPr>
      <dgm:t>
        <a:bodyPr/>
        <a:lstStyle/>
        <a:p>
          <a:r>
            <a:rPr lang="en-US" dirty="0"/>
            <a:t>LeAnn Suggs</a:t>
          </a:r>
        </a:p>
      </dgm:t>
    </dgm:pt>
    <dgm:pt modelId="{62F54D72-889C-4147-A52A-266D74166A97}" type="parTrans" cxnId="{070EB5CC-20D0-4A97-B760-7BBF0A106730}">
      <dgm:prSet/>
      <dgm:spPr/>
      <dgm:t>
        <a:bodyPr/>
        <a:lstStyle/>
        <a:p>
          <a:endParaRPr lang="en-US"/>
        </a:p>
      </dgm:t>
    </dgm:pt>
    <dgm:pt modelId="{5D329E34-45B1-4162-8BA6-6223FBF29FF3}" type="sibTrans" cxnId="{070EB5CC-20D0-4A97-B760-7BBF0A106730}">
      <dgm:prSet/>
      <dgm:spPr/>
      <dgm:t>
        <a:bodyPr/>
        <a:lstStyle/>
        <a:p>
          <a:endParaRPr lang="en-US"/>
        </a:p>
      </dgm:t>
    </dgm:pt>
    <dgm:pt modelId="{53CBD673-5B40-4D57-96CB-48072B89AF2A}">
      <dgm:prSet/>
      <dgm:spPr>
        <a:solidFill>
          <a:schemeClr val="bg2">
            <a:lumMod val="50000"/>
          </a:schemeClr>
        </a:solidFill>
      </dgm:spPr>
      <dgm:t>
        <a:bodyPr/>
        <a:lstStyle/>
        <a:p>
          <a:r>
            <a:rPr lang="en-US" dirty="0"/>
            <a:t>JoAnn Kvamme</a:t>
          </a:r>
        </a:p>
      </dgm:t>
    </dgm:pt>
    <dgm:pt modelId="{D0A1DB3D-0C24-4963-89D0-7C7A109FB02E}" type="parTrans" cxnId="{A2AF7C9E-5FA0-4F40-96F5-D4F374A3A546}">
      <dgm:prSet/>
      <dgm:spPr/>
      <dgm:t>
        <a:bodyPr/>
        <a:lstStyle/>
        <a:p>
          <a:endParaRPr lang="en-US"/>
        </a:p>
      </dgm:t>
    </dgm:pt>
    <dgm:pt modelId="{9E16BD87-C9A2-43F3-84BA-C6D1701FA5CC}" type="sibTrans" cxnId="{A2AF7C9E-5FA0-4F40-96F5-D4F374A3A546}">
      <dgm:prSet/>
      <dgm:spPr/>
      <dgm:t>
        <a:bodyPr/>
        <a:lstStyle/>
        <a:p>
          <a:endParaRPr lang="en-US"/>
        </a:p>
      </dgm:t>
    </dgm:pt>
    <dgm:pt modelId="{56459355-4E33-4217-84AE-93AADC0CB30E}" type="pres">
      <dgm:prSet presAssocID="{BFC4FEFA-714C-4F44-A71D-A8A250F9A510}" presName="linear" presStyleCnt="0">
        <dgm:presLayoutVars>
          <dgm:dir/>
          <dgm:animLvl val="lvl"/>
          <dgm:resizeHandles val="exact"/>
        </dgm:presLayoutVars>
      </dgm:prSet>
      <dgm:spPr/>
    </dgm:pt>
    <dgm:pt modelId="{A7C2EF3E-CABD-4C96-9A65-CEA3207FF97A}" type="pres">
      <dgm:prSet presAssocID="{6B89A967-CCEF-494D-B2AF-AB963CB66E44}" presName="parentLin" presStyleCnt="0"/>
      <dgm:spPr/>
    </dgm:pt>
    <dgm:pt modelId="{26876951-EF46-4A4F-B089-97BCBBB63D4F}" type="pres">
      <dgm:prSet presAssocID="{6B89A967-CCEF-494D-B2AF-AB963CB66E44}" presName="parentLeftMargin" presStyleLbl="node1" presStyleIdx="0" presStyleCnt="2"/>
      <dgm:spPr/>
    </dgm:pt>
    <dgm:pt modelId="{09FEFDCD-BC72-4662-981C-290496CD3A6C}" type="pres">
      <dgm:prSet presAssocID="{6B89A967-CCEF-494D-B2AF-AB963CB66E44}" presName="parentText" presStyleLbl="node1" presStyleIdx="0" presStyleCnt="2">
        <dgm:presLayoutVars>
          <dgm:chMax val="0"/>
          <dgm:bulletEnabled val="1"/>
        </dgm:presLayoutVars>
      </dgm:prSet>
      <dgm:spPr/>
    </dgm:pt>
    <dgm:pt modelId="{7E447033-854F-4F41-9E22-15CC408AA5A6}" type="pres">
      <dgm:prSet presAssocID="{6B89A967-CCEF-494D-B2AF-AB963CB66E44}" presName="negativeSpace" presStyleCnt="0"/>
      <dgm:spPr/>
    </dgm:pt>
    <dgm:pt modelId="{F0044643-1425-4FDB-9F12-C09E4027CFDB}" type="pres">
      <dgm:prSet presAssocID="{6B89A967-CCEF-494D-B2AF-AB963CB66E44}" presName="childText" presStyleLbl="conFgAcc1" presStyleIdx="0" presStyleCnt="2">
        <dgm:presLayoutVars>
          <dgm:bulletEnabled val="1"/>
        </dgm:presLayoutVars>
      </dgm:prSet>
      <dgm:spPr/>
    </dgm:pt>
    <dgm:pt modelId="{66150C41-ECB8-4BB7-8F42-AAABFCD59962}" type="pres">
      <dgm:prSet presAssocID="{5D329E34-45B1-4162-8BA6-6223FBF29FF3}" presName="spaceBetweenRectangles" presStyleCnt="0"/>
      <dgm:spPr/>
    </dgm:pt>
    <dgm:pt modelId="{E8DF7666-1F3B-461B-9866-8F883EB5ED64}" type="pres">
      <dgm:prSet presAssocID="{53CBD673-5B40-4D57-96CB-48072B89AF2A}" presName="parentLin" presStyleCnt="0"/>
      <dgm:spPr/>
    </dgm:pt>
    <dgm:pt modelId="{222BD202-BB1D-4FF1-993D-0C7EE2CD661E}" type="pres">
      <dgm:prSet presAssocID="{53CBD673-5B40-4D57-96CB-48072B89AF2A}" presName="parentLeftMargin" presStyleLbl="node1" presStyleIdx="0" presStyleCnt="2"/>
      <dgm:spPr/>
    </dgm:pt>
    <dgm:pt modelId="{78592FA5-11E2-44BA-9F54-74CC74D797E5}" type="pres">
      <dgm:prSet presAssocID="{53CBD673-5B40-4D57-96CB-48072B89AF2A}" presName="parentText" presStyleLbl="node1" presStyleIdx="1" presStyleCnt="2">
        <dgm:presLayoutVars>
          <dgm:chMax val="0"/>
          <dgm:bulletEnabled val="1"/>
        </dgm:presLayoutVars>
      </dgm:prSet>
      <dgm:spPr/>
    </dgm:pt>
    <dgm:pt modelId="{BC87F848-86D7-470C-AE39-7E8C7724C553}" type="pres">
      <dgm:prSet presAssocID="{53CBD673-5B40-4D57-96CB-48072B89AF2A}" presName="negativeSpace" presStyleCnt="0"/>
      <dgm:spPr/>
    </dgm:pt>
    <dgm:pt modelId="{D8F2B938-27ED-4494-B073-06D178030A38}" type="pres">
      <dgm:prSet presAssocID="{53CBD673-5B40-4D57-96CB-48072B89AF2A}" presName="childText" presStyleLbl="conFgAcc1" presStyleIdx="1" presStyleCnt="2">
        <dgm:presLayoutVars>
          <dgm:bulletEnabled val="1"/>
        </dgm:presLayoutVars>
      </dgm:prSet>
      <dgm:spPr/>
    </dgm:pt>
  </dgm:ptLst>
  <dgm:cxnLst>
    <dgm:cxn modelId="{A1AEBF09-2BBD-41DA-B5B7-054BA246F567}" type="presOf" srcId="{6B89A967-CCEF-494D-B2AF-AB963CB66E44}" destId="{09FEFDCD-BC72-4662-981C-290496CD3A6C}" srcOrd="1" destOrd="0" presId="urn:microsoft.com/office/officeart/2005/8/layout/list1"/>
    <dgm:cxn modelId="{0F10C026-49DE-4F0D-A1ED-10C933E8868F}" type="presOf" srcId="{6B89A967-CCEF-494D-B2AF-AB963CB66E44}" destId="{26876951-EF46-4A4F-B089-97BCBBB63D4F}" srcOrd="0" destOrd="0" presId="urn:microsoft.com/office/officeart/2005/8/layout/list1"/>
    <dgm:cxn modelId="{A2AF7C9E-5FA0-4F40-96F5-D4F374A3A546}" srcId="{BFC4FEFA-714C-4F44-A71D-A8A250F9A510}" destId="{53CBD673-5B40-4D57-96CB-48072B89AF2A}" srcOrd="1" destOrd="0" parTransId="{D0A1DB3D-0C24-4963-89D0-7C7A109FB02E}" sibTransId="{9E16BD87-C9A2-43F3-84BA-C6D1701FA5CC}"/>
    <dgm:cxn modelId="{6F78CCB8-BCBE-4E1D-B8F1-B9D7993C058E}" type="presOf" srcId="{53CBD673-5B40-4D57-96CB-48072B89AF2A}" destId="{222BD202-BB1D-4FF1-993D-0C7EE2CD661E}" srcOrd="0" destOrd="0" presId="urn:microsoft.com/office/officeart/2005/8/layout/list1"/>
    <dgm:cxn modelId="{070EB5CC-20D0-4A97-B760-7BBF0A106730}" srcId="{BFC4FEFA-714C-4F44-A71D-A8A250F9A510}" destId="{6B89A967-CCEF-494D-B2AF-AB963CB66E44}" srcOrd="0" destOrd="0" parTransId="{62F54D72-889C-4147-A52A-266D74166A97}" sibTransId="{5D329E34-45B1-4162-8BA6-6223FBF29FF3}"/>
    <dgm:cxn modelId="{E52466E8-FC8A-4AF3-A398-5FC28E73CB63}" type="presOf" srcId="{53CBD673-5B40-4D57-96CB-48072B89AF2A}" destId="{78592FA5-11E2-44BA-9F54-74CC74D797E5}" srcOrd="1" destOrd="0" presId="urn:microsoft.com/office/officeart/2005/8/layout/list1"/>
    <dgm:cxn modelId="{492DB3E8-DACB-4ED5-919F-829E876ACA07}" type="presOf" srcId="{BFC4FEFA-714C-4F44-A71D-A8A250F9A510}" destId="{56459355-4E33-4217-84AE-93AADC0CB30E}" srcOrd="0" destOrd="0" presId="urn:microsoft.com/office/officeart/2005/8/layout/list1"/>
    <dgm:cxn modelId="{DE1A11AB-1CFE-42CB-8B11-7B5400F8C740}" type="presParOf" srcId="{56459355-4E33-4217-84AE-93AADC0CB30E}" destId="{A7C2EF3E-CABD-4C96-9A65-CEA3207FF97A}" srcOrd="0" destOrd="0" presId="urn:microsoft.com/office/officeart/2005/8/layout/list1"/>
    <dgm:cxn modelId="{AA15958F-DF6B-4884-9CD7-86EDC7DAB961}" type="presParOf" srcId="{A7C2EF3E-CABD-4C96-9A65-CEA3207FF97A}" destId="{26876951-EF46-4A4F-B089-97BCBBB63D4F}" srcOrd="0" destOrd="0" presId="urn:microsoft.com/office/officeart/2005/8/layout/list1"/>
    <dgm:cxn modelId="{3C0D691B-93AE-453F-900C-C76307F7E57C}" type="presParOf" srcId="{A7C2EF3E-CABD-4C96-9A65-CEA3207FF97A}" destId="{09FEFDCD-BC72-4662-981C-290496CD3A6C}" srcOrd="1" destOrd="0" presId="urn:microsoft.com/office/officeart/2005/8/layout/list1"/>
    <dgm:cxn modelId="{7F8C3300-4C66-4881-9872-963E8A5C389E}" type="presParOf" srcId="{56459355-4E33-4217-84AE-93AADC0CB30E}" destId="{7E447033-854F-4F41-9E22-15CC408AA5A6}" srcOrd="1" destOrd="0" presId="urn:microsoft.com/office/officeart/2005/8/layout/list1"/>
    <dgm:cxn modelId="{A8693594-EC08-4BF4-A68D-0380BDE26C1F}" type="presParOf" srcId="{56459355-4E33-4217-84AE-93AADC0CB30E}" destId="{F0044643-1425-4FDB-9F12-C09E4027CFDB}" srcOrd="2" destOrd="0" presId="urn:microsoft.com/office/officeart/2005/8/layout/list1"/>
    <dgm:cxn modelId="{AA58D956-62E6-4F1A-900E-CD7D6F3EC5E2}" type="presParOf" srcId="{56459355-4E33-4217-84AE-93AADC0CB30E}" destId="{66150C41-ECB8-4BB7-8F42-AAABFCD59962}" srcOrd="3" destOrd="0" presId="urn:microsoft.com/office/officeart/2005/8/layout/list1"/>
    <dgm:cxn modelId="{7C3ADDDE-6163-4AD6-B46B-883E6F921823}" type="presParOf" srcId="{56459355-4E33-4217-84AE-93AADC0CB30E}" destId="{E8DF7666-1F3B-461B-9866-8F883EB5ED64}" srcOrd="4" destOrd="0" presId="urn:microsoft.com/office/officeart/2005/8/layout/list1"/>
    <dgm:cxn modelId="{45712930-39BA-43D2-851B-8140A78600B6}" type="presParOf" srcId="{E8DF7666-1F3B-461B-9866-8F883EB5ED64}" destId="{222BD202-BB1D-4FF1-993D-0C7EE2CD661E}" srcOrd="0" destOrd="0" presId="urn:microsoft.com/office/officeart/2005/8/layout/list1"/>
    <dgm:cxn modelId="{25B0C2A9-8E5C-4C05-9CCC-C932BF3518DD}" type="presParOf" srcId="{E8DF7666-1F3B-461B-9866-8F883EB5ED64}" destId="{78592FA5-11E2-44BA-9F54-74CC74D797E5}" srcOrd="1" destOrd="0" presId="urn:microsoft.com/office/officeart/2005/8/layout/list1"/>
    <dgm:cxn modelId="{C4E9DF54-2FE1-4F16-ACD0-7E62F9E9FAB2}" type="presParOf" srcId="{56459355-4E33-4217-84AE-93AADC0CB30E}" destId="{BC87F848-86D7-470C-AE39-7E8C7724C553}" srcOrd="5" destOrd="0" presId="urn:microsoft.com/office/officeart/2005/8/layout/list1"/>
    <dgm:cxn modelId="{A6002BC8-3DEC-454E-9227-18D1477FC637}" type="presParOf" srcId="{56459355-4E33-4217-84AE-93AADC0CB30E}" destId="{D8F2B938-27ED-4494-B073-06D178030A3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E6F994-9CA0-4FA4-A466-05129F883583}" type="doc">
      <dgm:prSet loTypeId="urn:microsoft.com/office/officeart/2018/5/layout/IconLeaf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ADCD2981-1461-4137-8D42-C7DE238F0544}">
      <dgm:prSet/>
      <dgm:spPr/>
      <dgm:t>
        <a:bodyPr/>
        <a:lstStyle/>
        <a:p>
          <a:pPr>
            <a:lnSpc>
              <a:spcPct val="100000"/>
            </a:lnSpc>
            <a:defRPr cap="all"/>
          </a:pPr>
          <a:r>
            <a:rPr lang="en-US"/>
            <a:t>The Office of Testing Services tested approximately 30,000 students, prospective students, and other clients in 2018 and received a positive rating of 99% on the Test Taker Satisfaction Survey.</a:t>
          </a:r>
        </a:p>
      </dgm:t>
    </dgm:pt>
    <dgm:pt modelId="{BEDF0B91-F577-49D0-9669-A162B3A18A44}" type="parTrans" cxnId="{D89B9598-D693-4AB3-A89A-7547F80C2C64}">
      <dgm:prSet/>
      <dgm:spPr/>
      <dgm:t>
        <a:bodyPr/>
        <a:lstStyle/>
        <a:p>
          <a:endParaRPr lang="en-US" sz="2800"/>
        </a:p>
      </dgm:t>
    </dgm:pt>
    <dgm:pt modelId="{76EB6CFE-EFFB-48C5-8EEE-069A58C7E206}" type="sibTrans" cxnId="{D89B9598-D693-4AB3-A89A-7547F80C2C64}">
      <dgm:prSet/>
      <dgm:spPr/>
      <dgm:t>
        <a:bodyPr/>
        <a:lstStyle/>
        <a:p>
          <a:endParaRPr lang="en-US"/>
        </a:p>
      </dgm:t>
    </dgm:pt>
    <dgm:pt modelId="{48D4B31F-1D28-4EBB-864C-B6E0FE6B5F19}">
      <dgm:prSet/>
      <dgm:spPr/>
      <dgm:t>
        <a:bodyPr/>
        <a:lstStyle/>
        <a:p>
          <a:pPr>
            <a:lnSpc>
              <a:spcPct val="100000"/>
            </a:lnSpc>
            <a:defRPr cap="all"/>
          </a:pPr>
          <a:r>
            <a:rPr lang="en-US"/>
            <a:t>Testing Services partnered with two vendors this year to offer additional tests such as the Health Sciences Reasoning Test and two tests for the Society of Human Resources Management.</a:t>
          </a:r>
        </a:p>
      </dgm:t>
    </dgm:pt>
    <dgm:pt modelId="{636DAF87-87D9-4FAE-9C6A-40393EABE2A1}" type="parTrans" cxnId="{7A1C3722-A888-4336-92D8-BDCBC5A20EB6}">
      <dgm:prSet/>
      <dgm:spPr/>
      <dgm:t>
        <a:bodyPr/>
        <a:lstStyle/>
        <a:p>
          <a:endParaRPr lang="en-US" sz="2800"/>
        </a:p>
      </dgm:t>
    </dgm:pt>
    <dgm:pt modelId="{F93333EB-E26A-4801-8112-931C4C1AD286}" type="sibTrans" cxnId="{7A1C3722-A888-4336-92D8-BDCBC5A20EB6}">
      <dgm:prSet/>
      <dgm:spPr/>
      <dgm:t>
        <a:bodyPr/>
        <a:lstStyle/>
        <a:p>
          <a:endParaRPr lang="en-US"/>
        </a:p>
      </dgm:t>
    </dgm:pt>
    <dgm:pt modelId="{AE4BCA7B-6F94-4BC1-B4ED-1F90F1F69186}">
      <dgm:prSet/>
      <dgm:spPr/>
      <dgm:t>
        <a:bodyPr/>
        <a:lstStyle/>
        <a:p>
          <a:pPr>
            <a:lnSpc>
              <a:spcPct val="100000"/>
            </a:lnSpc>
            <a:defRPr cap="all"/>
          </a:pPr>
          <a:r>
            <a:rPr lang="en-US"/>
            <a:t>The Slate Customer Relations Management module went live on July 1, 2018</a:t>
          </a:r>
        </a:p>
      </dgm:t>
    </dgm:pt>
    <dgm:pt modelId="{2FC41B61-A60D-459E-B96C-46B208006998}" type="parTrans" cxnId="{A3BAD90D-D528-4E97-969B-628B96A28CF2}">
      <dgm:prSet/>
      <dgm:spPr/>
      <dgm:t>
        <a:bodyPr/>
        <a:lstStyle/>
        <a:p>
          <a:endParaRPr lang="en-US" sz="2800"/>
        </a:p>
      </dgm:t>
    </dgm:pt>
    <dgm:pt modelId="{32EB55C4-B59B-4B8D-99BF-0DE0D68DB789}" type="sibTrans" cxnId="{A3BAD90D-D528-4E97-969B-628B96A28CF2}">
      <dgm:prSet/>
      <dgm:spPr/>
      <dgm:t>
        <a:bodyPr/>
        <a:lstStyle/>
        <a:p>
          <a:endParaRPr lang="en-US"/>
        </a:p>
      </dgm:t>
    </dgm:pt>
    <dgm:pt modelId="{9DE6B6E7-EC20-491F-8EAF-9EC80ACB661B}" type="pres">
      <dgm:prSet presAssocID="{3FE6F994-9CA0-4FA4-A466-05129F883583}" presName="root" presStyleCnt="0">
        <dgm:presLayoutVars>
          <dgm:dir/>
          <dgm:resizeHandles val="exact"/>
        </dgm:presLayoutVars>
      </dgm:prSet>
      <dgm:spPr/>
    </dgm:pt>
    <dgm:pt modelId="{F08C36A8-2712-49F8-A4DD-857769EA8C7D}" type="pres">
      <dgm:prSet presAssocID="{ADCD2981-1461-4137-8D42-C7DE238F0544}" presName="compNode" presStyleCnt="0"/>
      <dgm:spPr/>
    </dgm:pt>
    <dgm:pt modelId="{536C07C2-8C9D-4226-8904-6817C23A1AE9}" type="pres">
      <dgm:prSet presAssocID="{ADCD2981-1461-4137-8D42-C7DE238F0544}" presName="iconBgRect" presStyleLbl="bgShp" presStyleIdx="0" presStyleCnt="3"/>
      <dgm:spPr>
        <a:prstGeom prst="round2DiagRect">
          <a:avLst>
            <a:gd name="adj1" fmla="val 29727"/>
            <a:gd name="adj2" fmla="val 0"/>
          </a:avLst>
        </a:prstGeom>
      </dgm:spPr>
    </dgm:pt>
    <dgm:pt modelId="{C52B6BE7-EC4E-4CE3-A60A-28A2A13D2868}" type="pres">
      <dgm:prSet presAssocID="{ADCD2981-1461-4137-8D42-C7DE238F054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87FC6A4A-C021-4896-898C-37CD7D03BBD3}" type="pres">
      <dgm:prSet presAssocID="{ADCD2981-1461-4137-8D42-C7DE238F0544}" presName="spaceRect" presStyleCnt="0"/>
      <dgm:spPr/>
    </dgm:pt>
    <dgm:pt modelId="{0D4CCC0B-52B9-45FA-84DA-4E060A213D58}" type="pres">
      <dgm:prSet presAssocID="{ADCD2981-1461-4137-8D42-C7DE238F0544}" presName="textRect" presStyleLbl="revTx" presStyleIdx="0" presStyleCnt="3">
        <dgm:presLayoutVars>
          <dgm:chMax val="1"/>
          <dgm:chPref val="1"/>
        </dgm:presLayoutVars>
      </dgm:prSet>
      <dgm:spPr/>
    </dgm:pt>
    <dgm:pt modelId="{CAA886F9-F79E-4DEF-96E9-FBDBF0E3B8F6}" type="pres">
      <dgm:prSet presAssocID="{76EB6CFE-EFFB-48C5-8EEE-069A58C7E206}" presName="sibTrans" presStyleCnt="0"/>
      <dgm:spPr/>
    </dgm:pt>
    <dgm:pt modelId="{834454F2-AB7A-4606-9B98-ED460541C144}" type="pres">
      <dgm:prSet presAssocID="{48D4B31F-1D28-4EBB-864C-B6E0FE6B5F19}" presName="compNode" presStyleCnt="0"/>
      <dgm:spPr/>
    </dgm:pt>
    <dgm:pt modelId="{3257C1CB-E747-47BF-956D-FCDF1F14384A}" type="pres">
      <dgm:prSet presAssocID="{48D4B31F-1D28-4EBB-864C-B6E0FE6B5F19}" presName="iconBgRect" presStyleLbl="bgShp" presStyleIdx="1" presStyleCnt="3"/>
      <dgm:spPr>
        <a:prstGeom prst="round2DiagRect">
          <a:avLst>
            <a:gd name="adj1" fmla="val 29727"/>
            <a:gd name="adj2" fmla="val 0"/>
          </a:avLst>
        </a:prstGeom>
      </dgm:spPr>
    </dgm:pt>
    <dgm:pt modelId="{A0E59E5F-1975-4BE2-86A3-B1338AB6DED3}" type="pres">
      <dgm:prSet presAssocID="{48D4B31F-1D28-4EBB-864C-B6E0FE6B5F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4E3B1162-4544-4003-9AF9-A253E8B22F8A}" type="pres">
      <dgm:prSet presAssocID="{48D4B31F-1D28-4EBB-864C-B6E0FE6B5F19}" presName="spaceRect" presStyleCnt="0"/>
      <dgm:spPr/>
    </dgm:pt>
    <dgm:pt modelId="{51BE9B2C-FA80-41A6-A6C7-B8AFD6F7B75E}" type="pres">
      <dgm:prSet presAssocID="{48D4B31F-1D28-4EBB-864C-B6E0FE6B5F19}" presName="textRect" presStyleLbl="revTx" presStyleIdx="1" presStyleCnt="3">
        <dgm:presLayoutVars>
          <dgm:chMax val="1"/>
          <dgm:chPref val="1"/>
        </dgm:presLayoutVars>
      </dgm:prSet>
      <dgm:spPr/>
    </dgm:pt>
    <dgm:pt modelId="{26BA7DFA-934B-4E4E-9613-E9169CAA27CF}" type="pres">
      <dgm:prSet presAssocID="{F93333EB-E26A-4801-8112-931C4C1AD286}" presName="sibTrans" presStyleCnt="0"/>
      <dgm:spPr/>
    </dgm:pt>
    <dgm:pt modelId="{5C8E8812-0A95-44E3-AFD1-B5034A5058C1}" type="pres">
      <dgm:prSet presAssocID="{AE4BCA7B-6F94-4BC1-B4ED-1F90F1F69186}" presName="compNode" presStyleCnt="0"/>
      <dgm:spPr/>
    </dgm:pt>
    <dgm:pt modelId="{5B75A728-4A35-4674-96B9-8F278AA34984}" type="pres">
      <dgm:prSet presAssocID="{AE4BCA7B-6F94-4BC1-B4ED-1F90F1F69186}" presName="iconBgRect" presStyleLbl="bgShp" presStyleIdx="2" presStyleCnt="3"/>
      <dgm:spPr>
        <a:prstGeom prst="round2DiagRect">
          <a:avLst>
            <a:gd name="adj1" fmla="val 29727"/>
            <a:gd name="adj2" fmla="val 0"/>
          </a:avLst>
        </a:prstGeom>
      </dgm:spPr>
    </dgm:pt>
    <dgm:pt modelId="{04661B9D-E698-4EF9-88DF-4E5FDEA403FD}" type="pres">
      <dgm:prSet presAssocID="{AE4BCA7B-6F94-4BC1-B4ED-1F90F1F691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CB962B90-DF15-490C-8FC0-22C1189C6513}" type="pres">
      <dgm:prSet presAssocID="{AE4BCA7B-6F94-4BC1-B4ED-1F90F1F69186}" presName="spaceRect" presStyleCnt="0"/>
      <dgm:spPr/>
    </dgm:pt>
    <dgm:pt modelId="{53B60E9D-EB04-4532-AE34-8722B271A96D}" type="pres">
      <dgm:prSet presAssocID="{AE4BCA7B-6F94-4BC1-B4ED-1F90F1F69186}" presName="textRect" presStyleLbl="revTx" presStyleIdx="2" presStyleCnt="3">
        <dgm:presLayoutVars>
          <dgm:chMax val="1"/>
          <dgm:chPref val="1"/>
        </dgm:presLayoutVars>
      </dgm:prSet>
      <dgm:spPr/>
    </dgm:pt>
  </dgm:ptLst>
  <dgm:cxnLst>
    <dgm:cxn modelId="{A3BAD90D-D528-4E97-969B-628B96A28CF2}" srcId="{3FE6F994-9CA0-4FA4-A466-05129F883583}" destId="{AE4BCA7B-6F94-4BC1-B4ED-1F90F1F69186}" srcOrd="2" destOrd="0" parTransId="{2FC41B61-A60D-459E-B96C-46B208006998}" sibTransId="{32EB55C4-B59B-4B8D-99BF-0DE0D68DB789}"/>
    <dgm:cxn modelId="{7A1C3722-A888-4336-92D8-BDCBC5A20EB6}" srcId="{3FE6F994-9CA0-4FA4-A466-05129F883583}" destId="{48D4B31F-1D28-4EBB-864C-B6E0FE6B5F19}" srcOrd="1" destOrd="0" parTransId="{636DAF87-87D9-4FAE-9C6A-40393EABE2A1}" sibTransId="{F93333EB-E26A-4801-8112-931C4C1AD286}"/>
    <dgm:cxn modelId="{85F1D856-A7EB-4E72-ABA8-801A1EE500E6}" type="presOf" srcId="{48D4B31F-1D28-4EBB-864C-B6E0FE6B5F19}" destId="{51BE9B2C-FA80-41A6-A6C7-B8AFD6F7B75E}" srcOrd="0" destOrd="0" presId="urn:microsoft.com/office/officeart/2018/5/layout/IconLeafLabelList"/>
    <dgm:cxn modelId="{209A3388-9F3F-4457-9CE0-23010D34788C}" type="presOf" srcId="{3FE6F994-9CA0-4FA4-A466-05129F883583}" destId="{9DE6B6E7-EC20-491F-8EAF-9EC80ACB661B}" srcOrd="0" destOrd="0" presId="urn:microsoft.com/office/officeart/2018/5/layout/IconLeafLabelList"/>
    <dgm:cxn modelId="{1189458C-3E7A-4A83-A99F-106B8648CB16}" type="presOf" srcId="{ADCD2981-1461-4137-8D42-C7DE238F0544}" destId="{0D4CCC0B-52B9-45FA-84DA-4E060A213D58}" srcOrd="0" destOrd="0" presId="urn:microsoft.com/office/officeart/2018/5/layout/IconLeafLabelList"/>
    <dgm:cxn modelId="{D89B9598-D693-4AB3-A89A-7547F80C2C64}" srcId="{3FE6F994-9CA0-4FA4-A466-05129F883583}" destId="{ADCD2981-1461-4137-8D42-C7DE238F0544}" srcOrd="0" destOrd="0" parTransId="{BEDF0B91-F577-49D0-9669-A162B3A18A44}" sibTransId="{76EB6CFE-EFFB-48C5-8EEE-069A58C7E206}"/>
    <dgm:cxn modelId="{8CCB1EA2-29DB-4755-8B28-1E60DF8A95B0}" type="presOf" srcId="{AE4BCA7B-6F94-4BC1-B4ED-1F90F1F69186}" destId="{53B60E9D-EB04-4532-AE34-8722B271A96D}" srcOrd="0" destOrd="0" presId="urn:microsoft.com/office/officeart/2018/5/layout/IconLeafLabelList"/>
    <dgm:cxn modelId="{5F49188B-9D16-4334-B9D2-B02E774C3485}" type="presParOf" srcId="{9DE6B6E7-EC20-491F-8EAF-9EC80ACB661B}" destId="{F08C36A8-2712-49F8-A4DD-857769EA8C7D}" srcOrd="0" destOrd="0" presId="urn:microsoft.com/office/officeart/2018/5/layout/IconLeafLabelList"/>
    <dgm:cxn modelId="{EA42DAFD-55C9-4B62-B240-F7F2C3D71BF3}" type="presParOf" srcId="{F08C36A8-2712-49F8-A4DD-857769EA8C7D}" destId="{536C07C2-8C9D-4226-8904-6817C23A1AE9}" srcOrd="0" destOrd="0" presId="urn:microsoft.com/office/officeart/2018/5/layout/IconLeafLabelList"/>
    <dgm:cxn modelId="{D3DC021D-F6B0-4844-AD37-917DFFA62FAB}" type="presParOf" srcId="{F08C36A8-2712-49F8-A4DD-857769EA8C7D}" destId="{C52B6BE7-EC4E-4CE3-A60A-28A2A13D2868}" srcOrd="1" destOrd="0" presId="urn:microsoft.com/office/officeart/2018/5/layout/IconLeafLabelList"/>
    <dgm:cxn modelId="{70619E4F-9A2D-43A1-842A-82225CC80A43}" type="presParOf" srcId="{F08C36A8-2712-49F8-A4DD-857769EA8C7D}" destId="{87FC6A4A-C021-4896-898C-37CD7D03BBD3}" srcOrd="2" destOrd="0" presId="urn:microsoft.com/office/officeart/2018/5/layout/IconLeafLabelList"/>
    <dgm:cxn modelId="{CADE2048-3EDF-4D99-9EF5-F718354C1D8D}" type="presParOf" srcId="{F08C36A8-2712-49F8-A4DD-857769EA8C7D}" destId="{0D4CCC0B-52B9-45FA-84DA-4E060A213D58}" srcOrd="3" destOrd="0" presId="urn:microsoft.com/office/officeart/2018/5/layout/IconLeafLabelList"/>
    <dgm:cxn modelId="{5B289E52-ED3F-4D2E-B32F-865200436391}" type="presParOf" srcId="{9DE6B6E7-EC20-491F-8EAF-9EC80ACB661B}" destId="{CAA886F9-F79E-4DEF-96E9-FBDBF0E3B8F6}" srcOrd="1" destOrd="0" presId="urn:microsoft.com/office/officeart/2018/5/layout/IconLeafLabelList"/>
    <dgm:cxn modelId="{4152E817-F632-4448-B034-E51E560EF65B}" type="presParOf" srcId="{9DE6B6E7-EC20-491F-8EAF-9EC80ACB661B}" destId="{834454F2-AB7A-4606-9B98-ED460541C144}" srcOrd="2" destOrd="0" presId="urn:microsoft.com/office/officeart/2018/5/layout/IconLeafLabelList"/>
    <dgm:cxn modelId="{5C652C5E-F52E-49EF-8F9E-D413FC98DF7A}" type="presParOf" srcId="{834454F2-AB7A-4606-9B98-ED460541C144}" destId="{3257C1CB-E747-47BF-956D-FCDF1F14384A}" srcOrd="0" destOrd="0" presId="urn:microsoft.com/office/officeart/2018/5/layout/IconLeafLabelList"/>
    <dgm:cxn modelId="{D69525D6-5D22-4BBF-8FF5-758BA62BCC91}" type="presParOf" srcId="{834454F2-AB7A-4606-9B98-ED460541C144}" destId="{A0E59E5F-1975-4BE2-86A3-B1338AB6DED3}" srcOrd="1" destOrd="0" presId="urn:microsoft.com/office/officeart/2018/5/layout/IconLeafLabelList"/>
    <dgm:cxn modelId="{C886B2EC-0FE8-4BA3-B7F2-331EBE4B7DAD}" type="presParOf" srcId="{834454F2-AB7A-4606-9B98-ED460541C144}" destId="{4E3B1162-4544-4003-9AF9-A253E8B22F8A}" srcOrd="2" destOrd="0" presId="urn:microsoft.com/office/officeart/2018/5/layout/IconLeafLabelList"/>
    <dgm:cxn modelId="{522BD115-63E4-4EF1-9C45-6FAFCE98FAD4}" type="presParOf" srcId="{834454F2-AB7A-4606-9B98-ED460541C144}" destId="{51BE9B2C-FA80-41A6-A6C7-B8AFD6F7B75E}" srcOrd="3" destOrd="0" presId="urn:microsoft.com/office/officeart/2018/5/layout/IconLeafLabelList"/>
    <dgm:cxn modelId="{8B586198-9D2E-4684-AF29-BDDB33FF0DD5}" type="presParOf" srcId="{9DE6B6E7-EC20-491F-8EAF-9EC80ACB661B}" destId="{26BA7DFA-934B-4E4E-9613-E9169CAA27CF}" srcOrd="3" destOrd="0" presId="urn:microsoft.com/office/officeart/2018/5/layout/IconLeafLabelList"/>
    <dgm:cxn modelId="{496D1D22-1B76-493E-AF6D-1B767864AB66}" type="presParOf" srcId="{9DE6B6E7-EC20-491F-8EAF-9EC80ACB661B}" destId="{5C8E8812-0A95-44E3-AFD1-B5034A5058C1}" srcOrd="4" destOrd="0" presId="urn:microsoft.com/office/officeart/2018/5/layout/IconLeafLabelList"/>
    <dgm:cxn modelId="{5EB6D72D-C1EE-46F3-8934-CA496D8C20FC}" type="presParOf" srcId="{5C8E8812-0A95-44E3-AFD1-B5034A5058C1}" destId="{5B75A728-4A35-4674-96B9-8F278AA34984}" srcOrd="0" destOrd="0" presId="urn:microsoft.com/office/officeart/2018/5/layout/IconLeafLabelList"/>
    <dgm:cxn modelId="{4C8AADEE-9143-4498-814A-20F2A5E78884}" type="presParOf" srcId="{5C8E8812-0A95-44E3-AFD1-B5034A5058C1}" destId="{04661B9D-E698-4EF9-88DF-4E5FDEA403FD}" srcOrd="1" destOrd="0" presId="urn:microsoft.com/office/officeart/2018/5/layout/IconLeafLabelList"/>
    <dgm:cxn modelId="{2A8F18E9-3258-4BF3-A1EA-70CC4C614558}" type="presParOf" srcId="{5C8E8812-0A95-44E3-AFD1-B5034A5058C1}" destId="{CB962B90-DF15-490C-8FC0-22C1189C6513}" srcOrd="2" destOrd="0" presId="urn:microsoft.com/office/officeart/2018/5/layout/IconLeafLabelList"/>
    <dgm:cxn modelId="{AFBA4C05-04AA-443E-B167-0269B097D178}" type="presParOf" srcId="{5C8E8812-0A95-44E3-AFD1-B5034A5058C1}" destId="{53B60E9D-EB04-4532-AE34-8722B271A96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43065-9DDA-4876-9928-45F5A2E2D43D}">
      <dsp:nvSpPr>
        <dsp:cNvPr id="0" name=""/>
        <dsp:cNvSpPr/>
      </dsp:nvSpPr>
      <dsp:spPr>
        <a:xfrm>
          <a:off x="0" y="1806"/>
          <a:ext cx="10515600" cy="915564"/>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9FEF9D-B2C0-45BB-ABD3-16E5188882A5}">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16BD3-26DF-41BA-A610-DF3371AD07B6}">
      <dsp:nvSpPr>
        <dsp:cNvPr id="0" name=""/>
        <dsp:cNvSpPr/>
      </dsp:nvSpPr>
      <dsp:spPr>
        <a:xfrm>
          <a:off x="1057476" y="1806"/>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Notable Achievements and Changes – unit wide</a:t>
          </a:r>
        </a:p>
      </dsp:txBody>
      <dsp:txXfrm>
        <a:off x="1057476" y="1806"/>
        <a:ext cx="9458123" cy="915564"/>
      </dsp:txXfrm>
    </dsp:sp>
    <dsp:sp modelId="{02BF08D0-0635-4627-880D-E05D5AEE1AE7}">
      <dsp:nvSpPr>
        <dsp:cNvPr id="0" name=""/>
        <dsp:cNvSpPr/>
      </dsp:nvSpPr>
      <dsp:spPr>
        <a:xfrm>
          <a:off x="0" y="1146262"/>
          <a:ext cx="10515600" cy="915564"/>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C225F6-15B2-484F-9E13-5ACB43F6F6E7}">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66C3B6-08ED-4C85-8169-814531BDFDCA}">
      <dsp:nvSpPr>
        <dsp:cNvPr id="0" name=""/>
        <dsp:cNvSpPr/>
      </dsp:nvSpPr>
      <dsp:spPr>
        <a:xfrm>
          <a:off x="1057476" y="1146262"/>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Graduate School</a:t>
          </a:r>
        </a:p>
      </dsp:txBody>
      <dsp:txXfrm>
        <a:off x="1057476" y="1146262"/>
        <a:ext cx="9458123" cy="915564"/>
      </dsp:txXfrm>
    </dsp:sp>
    <dsp:sp modelId="{F74B415E-84F7-4A6B-8247-54B831B74600}">
      <dsp:nvSpPr>
        <dsp:cNvPr id="0" name=""/>
        <dsp:cNvSpPr/>
      </dsp:nvSpPr>
      <dsp:spPr>
        <a:xfrm>
          <a:off x="0" y="2290717"/>
          <a:ext cx="10515600" cy="915564"/>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11F35-6BB1-40CF-A82D-479B4F6F92D9}">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B61DC9-5294-4176-8661-A80840AB04EA}">
      <dsp:nvSpPr>
        <dsp:cNvPr id="0" name=""/>
        <dsp:cNvSpPr/>
      </dsp:nvSpPr>
      <dsp:spPr>
        <a:xfrm>
          <a:off x="1057476" y="2290717"/>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International Education</a:t>
          </a:r>
        </a:p>
      </dsp:txBody>
      <dsp:txXfrm>
        <a:off x="1057476" y="2290717"/>
        <a:ext cx="9458123" cy="915564"/>
      </dsp:txXfrm>
    </dsp:sp>
    <dsp:sp modelId="{DE918DE4-4043-438C-A219-EB1017DB54AB}">
      <dsp:nvSpPr>
        <dsp:cNvPr id="0" name=""/>
        <dsp:cNvSpPr/>
      </dsp:nvSpPr>
      <dsp:spPr>
        <a:xfrm>
          <a:off x="0" y="3435173"/>
          <a:ext cx="10515600" cy="915564"/>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EE603-D687-497C-9676-238A91DF10DD}">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F64E72-CD22-40DC-9109-93E0742AC643}">
      <dsp:nvSpPr>
        <dsp:cNvPr id="0" name=""/>
        <dsp:cNvSpPr/>
      </dsp:nvSpPr>
      <dsp:spPr>
        <a:xfrm>
          <a:off x="1057476" y="3435173"/>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Interdisciplinary Studies</a:t>
          </a:r>
        </a:p>
      </dsp:txBody>
      <dsp:txXfrm>
        <a:off x="1057476" y="3435173"/>
        <a:ext cx="9458123" cy="915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AD7DE-B578-48EE-9470-10A8648EAEF1}">
      <dsp:nvSpPr>
        <dsp:cNvPr id="0" name=""/>
        <dsp:cNvSpPr/>
      </dsp:nvSpPr>
      <dsp:spPr>
        <a:xfrm>
          <a:off x="0" y="1078205"/>
          <a:ext cx="3100958" cy="186057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dirty="0"/>
            <a:t>Employee of the Third Quarter – Jan/Feb/March 2019 – JoAnn Kvamme</a:t>
          </a:r>
        </a:p>
      </dsp:txBody>
      <dsp:txXfrm>
        <a:off x="0" y="1078205"/>
        <a:ext cx="3100958" cy="1860575"/>
      </dsp:txXfrm>
    </dsp:sp>
    <dsp:sp modelId="{D12B8BF8-C8E4-454D-A698-15F662568B2E}">
      <dsp:nvSpPr>
        <dsp:cNvPr id="0" name=""/>
        <dsp:cNvSpPr/>
      </dsp:nvSpPr>
      <dsp:spPr>
        <a:xfrm>
          <a:off x="3295284" y="1097499"/>
          <a:ext cx="3100958" cy="186057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dirty="0"/>
            <a:t>Employee of the Fourth Quarter – April/May/June 2019 – LeAnn Suggs</a:t>
          </a:r>
        </a:p>
      </dsp:txBody>
      <dsp:txXfrm>
        <a:off x="3295284" y="1097499"/>
        <a:ext cx="3100958" cy="1860575"/>
      </dsp:txXfrm>
    </dsp:sp>
    <dsp:sp modelId="{5236672A-E3DB-4756-B0A4-5DD549BEA1E5}">
      <dsp:nvSpPr>
        <dsp:cNvPr id="0" name=""/>
        <dsp:cNvSpPr/>
      </dsp:nvSpPr>
      <dsp:spPr>
        <a:xfrm>
          <a:off x="49728" y="3288655"/>
          <a:ext cx="3100958" cy="186057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dirty="0"/>
            <a:t>Staff Scholarship Awardee – </a:t>
          </a:r>
          <a:br>
            <a:rPr lang="en-US" sz="2600" kern="1200" dirty="0"/>
          </a:br>
          <a:r>
            <a:rPr lang="en-US" sz="2600" kern="1200" dirty="0"/>
            <a:t>Kayla McGrew</a:t>
          </a:r>
        </a:p>
      </dsp:txBody>
      <dsp:txXfrm>
        <a:off x="49728" y="3288655"/>
        <a:ext cx="3100958" cy="1860575"/>
      </dsp:txXfrm>
    </dsp:sp>
    <dsp:sp modelId="{86C3A36B-AEBC-41B4-8D03-ABF99694B686}">
      <dsp:nvSpPr>
        <dsp:cNvPr id="0" name=""/>
        <dsp:cNvSpPr/>
      </dsp:nvSpPr>
      <dsp:spPr>
        <a:xfrm>
          <a:off x="3355102" y="3275687"/>
          <a:ext cx="3100958" cy="186057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dirty="0"/>
            <a:t>Employees of the Year (2018-19) – </a:t>
          </a:r>
          <a:br>
            <a:rPr lang="en-US" sz="2600" kern="1200" dirty="0"/>
          </a:br>
          <a:r>
            <a:rPr lang="en-US" sz="2600" kern="1200" dirty="0"/>
            <a:t>JoAnn Kvamme and LeAnn Suggs</a:t>
          </a:r>
        </a:p>
      </dsp:txBody>
      <dsp:txXfrm>
        <a:off x="3355102" y="3275687"/>
        <a:ext cx="3100958" cy="18605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44643-1425-4FDB-9F12-C09E4027CFDB}">
      <dsp:nvSpPr>
        <dsp:cNvPr id="0" name=""/>
        <dsp:cNvSpPr/>
      </dsp:nvSpPr>
      <dsp:spPr>
        <a:xfrm>
          <a:off x="0" y="1519812"/>
          <a:ext cx="6513603" cy="128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FEFDCD-BC72-4662-981C-290496CD3A6C}">
      <dsp:nvSpPr>
        <dsp:cNvPr id="0" name=""/>
        <dsp:cNvSpPr/>
      </dsp:nvSpPr>
      <dsp:spPr>
        <a:xfrm>
          <a:off x="325680" y="767052"/>
          <a:ext cx="4559522" cy="1505520"/>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2266950">
            <a:lnSpc>
              <a:spcPct val="90000"/>
            </a:lnSpc>
            <a:spcBef>
              <a:spcPct val="0"/>
            </a:spcBef>
            <a:spcAft>
              <a:spcPct val="35000"/>
            </a:spcAft>
            <a:buNone/>
          </a:pPr>
          <a:r>
            <a:rPr lang="en-US" sz="5100" kern="1200" dirty="0"/>
            <a:t>LeAnn Suggs</a:t>
          </a:r>
        </a:p>
      </dsp:txBody>
      <dsp:txXfrm>
        <a:off x="399173" y="840545"/>
        <a:ext cx="4412536" cy="1358534"/>
      </dsp:txXfrm>
    </dsp:sp>
    <dsp:sp modelId="{D8F2B938-27ED-4494-B073-06D178030A38}">
      <dsp:nvSpPr>
        <dsp:cNvPr id="0" name=""/>
        <dsp:cNvSpPr/>
      </dsp:nvSpPr>
      <dsp:spPr>
        <a:xfrm>
          <a:off x="0" y="3833173"/>
          <a:ext cx="6513603" cy="1285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592FA5-11E2-44BA-9F54-74CC74D797E5}">
      <dsp:nvSpPr>
        <dsp:cNvPr id="0" name=""/>
        <dsp:cNvSpPr/>
      </dsp:nvSpPr>
      <dsp:spPr>
        <a:xfrm>
          <a:off x="325680" y="3080413"/>
          <a:ext cx="4559522" cy="150552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2266950">
            <a:lnSpc>
              <a:spcPct val="90000"/>
            </a:lnSpc>
            <a:spcBef>
              <a:spcPct val="0"/>
            </a:spcBef>
            <a:spcAft>
              <a:spcPct val="35000"/>
            </a:spcAft>
            <a:buNone/>
          </a:pPr>
          <a:r>
            <a:rPr lang="en-US" sz="5100" kern="1200" dirty="0"/>
            <a:t>JoAnn Kvamme</a:t>
          </a:r>
        </a:p>
      </dsp:txBody>
      <dsp:txXfrm>
        <a:off x="399173" y="3153906"/>
        <a:ext cx="4412536" cy="13585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C07C2-8C9D-4226-8904-6817C23A1AE9}">
      <dsp:nvSpPr>
        <dsp:cNvPr id="0" name=""/>
        <dsp:cNvSpPr/>
      </dsp:nvSpPr>
      <dsp:spPr>
        <a:xfrm>
          <a:off x="426301" y="1390213"/>
          <a:ext cx="1166625" cy="11666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2B6BE7-EC4E-4CE3-A60A-28A2A13D2868}">
      <dsp:nvSpPr>
        <dsp:cNvPr id="0" name=""/>
        <dsp:cNvSpPr/>
      </dsp:nvSpPr>
      <dsp:spPr>
        <a:xfrm>
          <a:off x="674926" y="1638838"/>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4CCC0B-52B9-45FA-84DA-4E060A213D58}">
      <dsp:nvSpPr>
        <dsp:cNvPr id="0" name=""/>
        <dsp:cNvSpPr/>
      </dsp:nvSpPr>
      <dsp:spPr>
        <a:xfrm>
          <a:off x="53364" y="2920213"/>
          <a:ext cx="1912500"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 Office of Testing Services tested approximately 30,000 students, prospective students, and other clients in 2018 and received a positive rating of 99% on the Test Taker Satisfaction Survey.</a:t>
          </a:r>
        </a:p>
      </dsp:txBody>
      <dsp:txXfrm>
        <a:off x="53364" y="2920213"/>
        <a:ext cx="1912500" cy="1575000"/>
      </dsp:txXfrm>
    </dsp:sp>
    <dsp:sp modelId="{3257C1CB-E747-47BF-956D-FCDF1F14384A}">
      <dsp:nvSpPr>
        <dsp:cNvPr id="0" name=""/>
        <dsp:cNvSpPr/>
      </dsp:nvSpPr>
      <dsp:spPr>
        <a:xfrm>
          <a:off x="2673489" y="1390213"/>
          <a:ext cx="1166625" cy="11666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E59E5F-1975-4BE2-86A3-B1338AB6DED3}">
      <dsp:nvSpPr>
        <dsp:cNvPr id="0" name=""/>
        <dsp:cNvSpPr/>
      </dsp:nvSpPr>
      <dsp:spPr>
        <a:xfrm>
          <a:off x="2922114" y="1638838"/>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BE9B2C-FA80-41A6-A6C7-B8AFD6F7B75E}">
      <dsp:nvSpPr>
        <dsp:cNvPr id="0" name=""/>
        <dsp:cNvSpPr/>
      </dsp:nvSpPr>
      <dsp:spPr>
        <a:xfrm>
          <a:off x="2300551" y="2920213"/>
          <a:ext cx="1912500"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Testing Services partnered with two vendors this year to offer additional tests such as the Health Sciences Reasoning Test and two tests for the Society of Human Resources Management.</a:t>
          </a:r>
        </a:p>
      </dsp:txBody>
      <dsp:txXfrm>
        <a:off x="2300551" y="2920213"/>
        <a:ext cx="1912500" cy="1575000"/>
      </dsp:txXfrm>
    </dsp:sp>
    <dsp:sp modelId="{5B75A728-4A35-4674-96B9-8F278AA34984}">
      <dsp:nvSpPr>
        <dsp:cNvPr id="0" name=""/>
        <dsp:cNvSpPr/>
      </dsp:nvSpPr>
      <dsp:spPr>
        <a:xfrm>
          <a:off x="4920677" y="1390213"/>
          <a:ext cx="1166625" cy="11666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61B9D-E698-4EF9-88DF-4E5FDEA403FD}">
      <dsp:nvSpPr>
        <dsp:cNvPr id="0" name=""/>
        <dsp:cNvSpPr/>
      </dsp:nvSpPr>
      <dsp:spPr>
        <a:xfrm>
          <a:off x="5169302" y="1638838"/>
          <a:ext cx="669375" cy="669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B60E9D-EB04-4532-AE34-8722B271A96D}">
      <dsp:nvSpPr>
        <dsp:cNvPr id="0" name=""/>
        <dsp:cNvSpPr/>
      </dsp:nvSpPr>
      <dsp:spPr>
        <a:xfrm>
          <a:off x="4547739" y="2920213"/>
          <a:ext cx="1912500"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 Slate Customer Relations Management module went live on July 1, 2018</a:t>
          </a:r>
        </a:p>
      </dsp:txBody>
      <dsp:txXfrm>
        <a:off x="4547739" y="2920213"/>
        <a:ext cx="1912500" cy="1575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6420256"/>
            <a:ext cx="12192000" cy="112662"/>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userDrawn="1"/>
        </p:nvSpPr>
        <p:spPr>
          <a:xfrm>
            <a:off x="10377889" y="6488668"/>
            <a:ext cx="1534571" cy="369332"/>
          </a:xfrm>
          <a:prstGeom prst="rect">
            <a:avLst/>
          </a:prstGeom>
          <a:noFill/>
        </p:spPr>
        <p:txBody>
          <a:bodyPr wrap="square" rtlCol="0">
            <a:spAutoFit/>
          </a:bodyPr>
          <a:lstStyle/>
          <a:p>
            <a:r>
              <a:rPr lang="en-US" b="1" dirty="0">
                <a:solidFill>
                  <a:schemeClr val="tx1"/>
                </a:solidFill>
              </a:rPr>
              <a:t>gsie.uark.edu</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7492" y="4423795"/>
            <a:ext cx="1799704" cy="1910284"/>
          </a:xfrm>
          <a:prstGeom prst="rect">
            <a:avLst/>
          </a:prstGeom>
        </p:spPr>
      </p:pic>
    </p:spTree>
    <p:extLst>
      <p:ext uri="{BB962C8B-B14F-4D97-AF65-F5344CB8AC3E}">
        <p14:creationId xmlns:p14="http://schemas.microsoft.com/office/powerpoint/2010/main" val="69331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F6B6B-5FAB-40F9-A288-6AA4F00766AB}"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221455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F6B6B-5FAB-40F9-A288-6AA4F00766AB}"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1159012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1487126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335987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3116276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4042900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2926015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688933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91376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123880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F6B6B-5FAB-40F9-A288-6AA4F00766AB}"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467759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182253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3366103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1095294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351287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1034666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906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EFEF09-AE76-46EB-BDDB-CBCF137C7371}" type="datetimeFigureOut">
              <a:rPr lang="en-US" smtClean="0"/>
              <a:t>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2139340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EFEF09-AE76-46EB-BDDB-CBCF137C7371}" type="datetimeFigureOut">
              <a:rPr lang="en-US" smtClean="0"/>
              <a:t>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3948211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EFEF09-AE76-46EB-BDDB-CBCF137C7371}" type="datetimeFigureOut">
              <a:rPr lang="en-US" smtClean="0"/>
              <a:t>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2365025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FEF09-AE76-46EB-BDDB-CBCF137C7371}" type="datetimeFigureOut">
              <a:rPr lang="en-US" smtClean="0"/>
              <a:t>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84808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F6B6B-5FAB-40F9-A288-6AA4F00766AB}"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3634235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FEF09-AE76-46EB-BDDB-CBCF137C7371}" type="datetimeFigureOut">
              <a:rPr lang="en-US" smtClean="0"/>
              <a:t>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2247647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FEF09-AE76-46EB-BDDB-CBCF137C7371}" type="datetimeFigureOut">
              <a:rPr lang="en-US" smtClean="0"/>
              <a:t>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214224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733534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FEF09-AE76-46EB-BDDB-CBCF137C7371}" type="datetimeFigureOut">
              <a:rPr lang="en-US" smtClean="0"/>
              <a:t>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6FA80-C51E-4524-9BF5-9A64FF89CFCC}" type="slidenum">
              <a:rPr lang="en-US" smtClean="0"/>
              <a:t>‹#›</a:t>
            </a:fld>
            <a:endParaRPr lang="en-US"/>
          </a:p>
        </p:txBody>
      </p:sp>
    </p:spTree>
    <p:extLst>
      <p:ext uri="{BB962C8B-B14F-4D97-AF65-F5344CB8AC3E}">
        <p14:creationId xmlns:p14="http://schemas.microsoft.com/office/powerpoint/2010/main" val="180562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5F6B6B-5FAB-40F9-A288-6AA4F00766AB}" type="datetimeFigureOut">
              <a:rPr lang="en-US" smtClean="0"/>
              <a:t>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383617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5F6B6B-5FAB-40F9-A288-6AA4F00766AB}" type="datetimeFigureOut">
              <a:rPr lang="en-US" smtClean="0"/>
              <a:t>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132783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5F6B6B-5FAB-40F9-A288-6AA4F00766AB}" type="datetimeFigureOut">
              <a:rPr lang="en-US" smtClean="0"/>
              <a:t>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282643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F6B6B-5FAB-40F9-A288-6AA4F00766AB}" type="datetimeFigureOut">
              <a:rPr lang="en-US" smtClean="0"/>
              <a:t>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123714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5F6B6B-5FAB-40F9-A288-6AA4F00766AB}" type="datetimeFigureOut">
              <a:rPr lang="en-US" smtClean="0"/>
              <a:t>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344453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5F6B6B-5FAB-40F9-A288-6AA4F00766AB}" type="datetimeFigureOut">
              <a:rPr lang="en-US" smtClean="0"/>
              <a:t>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5BF40-3625-4D69-B4BA-62F81CFE2599}" type="slidenum">
              <a:rPr lang="en-US" smtClean="0"/>
              <a:t>‹#›</a:t>
            </a:fld>
            <a:endParaRPr lang="en-US"/>
          </a:p>
        </p:txBody>
      </p:sp>
    </p:spTree>
    <p:extLst>
      <p:ext uri="{BB962C8B-B14F-4D97-AF65-F5344CB8AC3E}">
        <p14:creationId xmlns:p14="http://schemas.microsoft.com/office/powerpoint/2010/main" val="3418157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F6B6B-5FAB-40F9-A288-6AA4F00766AB}" type="datetimeFigureOut">
              <a:rPr lang="en-US" smtClean="0"/>
              <a:t>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5BF40-3625-4D69-B4BA-62F81CFE2599}" type="slidenum">
              <a:rPr lang="en-US" smtClean="0"/>
              <a:t>‹#›</a:t>
            </a:fld>
            <a:endParaRPr lang="en-US"/>
          </a:p>
        </p:txBody>
      </p:sp>
    </p:spTree>
    <p:extLst>
      <p:ext uri="{BB962C8B-B14F-4D97-AF65-F5344CB8AC3E}">
        <p14:creationId xmlns:p14="http://schemas.microsoft.com/office/powerpoint/2010/main" val="1006399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1779045" y="0"/>
            <a:ext cx="412955" cy="685800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11611901" y="0"/>
            <a:ext cx="1671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Content Placeholder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68711" y="128936"/>
            <a:ext cx="3559618" cy="543418"/>
          </a:xfrm>
          <a:prstGeom prst="rect">
            <a:avLst/>
          </a:prstGeom>
        </p:spPr>
      </p:pic>
    </p:spTree>
    <p:extLst>
      <p:ext uri="{BB962C8B-B14F-4D97-AF65-F5344CB8AC3E}">
        <p14:creationId xmlns:p14="http://schemas.microsoft.com/office/powerpoint/2010/main" val="1463500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F6B6B-5FAB-40F9-A288-6AA4F00766AB}" type="datetimeFigureOut">
              <a:rPr lang="en-US" smtClean="0"/>
              <a:t>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5BF40-3625-4D69-B4BA-62F81CFE2599}" type="slidenum">
              <a:rPr lang="en-US" smtClean="0"/>
              <a:t>‹#›</a:t>
            </a:fld>
            <a:endParaRPr lang="en-US"/>
          </a:p>
        </p:txBody>
      </p:sp>
      <p:sp>
        <p:nvSpPr>
          <p:cNvPr id="7" name="Rectangle 6">
            <a:extLst>
              <a:ext uri="{FF2B5EF4-FFF2-40B4-BE49-F238E27FC236}">
                <a16:creationId xmlns:a16="http://schemas.microsoft.com/office/drawing/2014/main" id="{BD4AD0F1-99C3-47A1-A79A-3BCD80B33C00}"/>
              </a:ext>
            </a:extLst>
          </p:cNvPr>
          <p:cNvSpPr/>
          <p:nvPr userDrawn="1"/>
        </p:nvSpPr>
        <p:spPr>
          <a:xfrm>
            <a:off x="11779045" y="0"/>
            <a:ext cx="412955" cy="6858000"/>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ADA97B6-9787-41C9-A118-5474FF7AAEE7}"/>
              </a:ext>
            </a:extLst>
          </p:cNvPr>
          <p:cNvSpPr/>
          <p:nvPr userDrawn="1"/>
        </p:nvSpPr>
        <p:spPr>
          <a:xfrm>
            <a:off x="11611901" y="0"/>
            <a:ext cx="1671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Content Placeholder 5">
            <a:extLst>
              <a:ext uri="{FF2B5EF4-FFF2-40B4-BE49-F238E27FC236}">
                <a16:creationId xmlns:a16="http://schemas.microsoft.com/office/drawing/2014/main" id="{997C5073-06FA-4F3C-9871-70192CFC150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68711" y="128936"/>
            <a:ext cx="3559618" cy="543418"/>
          </a:xfrm>
          <a:prstGeom prst="rect">
            <a:avLst/>
          </a:prstGeom>
        </p:spPr>
      </p:pic>
    </p:spTree>
    <p:extLst>
      <p:ext uri="{BB962C8B-B14F-4D97-AF65-F5344CB8AC3E}">
        <p14:creationId xmlns:p14="http://schemas.microsoft.com/office/powerpoint/2010/main" val="31006409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7957" y="5324390"/>
            <a:ext cx="10148739" cy="1569660"/>
          </a:xfrm>
          <a:prstGeom prst="rect">
            <a:avLst/>
          </a:prstGeom>
          <a:noFill/>
        </p:spPr>
        <p:txBody>
          <a:bodyPr wrap="square" rtlCol="0">
            <a:spAutoFit/>
          </a:bodyPr>
          <a:lstStyle/>
          <a:p>
            <a:endParaRPr lang="en-US" sz="3200" b="1" dirty="0">
              <a:effectLst>
                <a:innerShdw blurRad="63500" dist="50800" dir="2700000">
                  <a:prstClr val="black">
                    <a:alpha val="50000"/>
                  </a:prstClr>
                </a:innerShdw>
              </a:effectLst>
              <a:latin typeface="Georgia" panose="02040502050405020303" pitchFamily="18" charset="0"/>
            </a:endParaRPr>
          </a:p>
          <a:p>
            <a:r>
              <a:rPr lang="en-US" sz="3200" b="1" dirty="0">
                <a:effectLst>
                  <a:innerShdw blurRad="63500" dist="50800" dir="2700000">
                    <a:prstClr val="black">
                      <a:alpha val="50000"/>
                    </a:prstClr>
                  </a:innerShdw>
                </a:effectLst>
                <a:latin typeface="Georgia" panose="02040502050405020303" pitchFamily="18" charset="0"/>
              </a:rPr>
              <a:t>Annual Report: July 1, 2018 to June 30, 2019</a:t>
            </a:r>
          </a:p>
          <a:p>
            <a:endParaRPr lang="en-US" sz="3200" b="1" dirty="0">
              <a:effectLst>
                <a:innerShdw blurRad="63500" dist="50800" dir="2700000">
                  <a:prstClr val="black">
                    <a:alpha val="50000"/>
                  </a:prstClr>
                </a:innerShdw>
              </a:effectLst>
              <a:latin typeface="Georgia" panose="02040502050405020303" pitchFamily="18" charset="0"/>
            </a:endParaRPr>
          </a:p>
        </p:txBody>
      </p:sp>
    </p:spTree>
    <p:extLst>
      <p:ext uri="{BB962C8B-B14F-4D97-AF65-F5344CB8AC3E}">
        <p14:creationId xmlns:p14="http://schemas.microsoft.com/office/powerpoint/2010/main" val="2795876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136-5ECE-4198-AD96-542AA44C5729}"/>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a:solidFill>
                  <a:srgbClr val="FFFFFF"/>
                </a:solidFill>
              </a:rPr>
              <a:t>We said good-bye to DeDe Long</a:t>
            </a:r>
          </a:p>
        </p:txBody>
      </p:sp>
      <p:pic>
        <p:nvPicPr>
          <p:cNvPr id="6" name="Content Placeholder 8" descr="A person standing in front of a group of people posing for the camera&#10;&#10;Description automatically generated">
            <a:extLst>
              <a:ext uri="{FF2B5EF4-FFF2-40B4-BE49-F238E27FC236}">
                <a16:creationId xmlns:a16="http://schemas.microsoft.com/office/drawing/2014/main" id="{920B793D-6AA9-40B0-9593-272B194A9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886" y="499659"/>
            <a:ext cx="3662730" cy="2747047"/>
          </a:xfrm>
          <a:prstGeom prst="rect">
            <a:avLst/>
          </a:prstGeom>
        </p:spPr>
      </p:pic>
      <p:cxnSp>
        <p:nvCxnSpPr>
          <p:cNvPr id="13" name="Straight Connector 1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group of people standing in front of a crowd posing for the camera&#10;&#10;Description automatically generated">
            <a:extLst>
              <a:ext uri="{FF2B5EF4-FFF2-40B4-BE49-F238E27FC236}">
                <a16:creationId xmlns:a16="http://schemas.microsoft.com/office/drawing/2014/main" id="{EE57CBD6-B65B-436A-83DA-19B83928E30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1886" y="3610803"/>
            <a:ext cx="3662730" cy="2747047"/>
          </a:xfrm>
          <a:prstGeom prst="rect">
            <a:avLst/>
          </a:prstGeom>
        </p:spPr>
      </p:pic>
      <p:sp>
        <p:nvSpPr>
          <p:cNvPr id="3" name="Content Placeholder 2">
            <a:extLst>
              <a:ext uri="{FF2B5EF4-FFF2-40B4-BE49-F238E27FC236}">
                <a16:creationId xmlns:a16="http://schemas.microsoft.com/office/drawing/2014/main" id="{4A5C98D8-6568-488E-B0C0-035F275A0B93}"/>
              </a:ext>
            </a:extLst>
          </p:cNvPr>
          <p:cNvSpPr>
            <a:spLocks noGrp="1"/>
          </p:cNvSpPr>
          <p:nvPr>
            <p:ph sz="half" idx="1"/>
          </p:nvPr>
        </p:nvSpPr>
        <p:spPr>
          <a:xfrm>
            <a:off x="5297762" y="2799889"/>
            <a:ext cx="5747187" cy="2987543"/>
          </a:xfrm>
        </p:spPr>
        <p:txBody>
          <a:bodyPr vert="horz" lIns="91440" tIns="45720" rIns="91440" bIns="45720" rtlCol="0" anchor="t">
            <a:normAutofit/>
          </a:bodyPr>
          <a:lstStyle/>
          <a:p>
            <a:r>
              <a:rPr lang="en-US" sz="2400">
                <a:solidFill>
                  <a:srgbClr val="FFFFFF"/>
                </a:solidFill>
              </a:rPr>
              <a:t>DeDe Long, long-time director of the Office of Study Abroad and International Education, retired from the University.</a:t>
            </a:r>
          </a:p>
          <a:p>
            <a:r>
              <a:rPr lang="en-US" sz="2400">
                <a:solidFill>
                  <a:srgbClr val="FFFFFF"/>
                </a:solidFill>
              </a:rPr>
              <a:t>Sarah Malloy was named the new director.</a:t>
            </a:r>
          </a:p>
          <a:p>
            <a:endParaRPr lang="en-US" sz="2400">
              <a:solidFill>
                <a:srgbClr val="FFFFFF"/>
              </a:solidFill>
            </a:endParaRPr>
          </a:p>
        </p:txBody>
      </p:sp>
    </p:spTree>
    <p:extLst>
      <p:ext uri="{BB962C8B-B14F-4D97-AF65-F5344CB8AC3E}">
        <p14:creationId xmlns:p14="http://schemas.microsoft.com/office/powerpoint/2010/main" val="267105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0ACFC-E8BC-4A1D-9B9F-2B1A1DF5A59C}"/>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We also said good-bye to</a:t>
            </a:r>
          </a:p>
        </p:txBody>
      </p:sp>
      <p:sp>
        <p:nvSpPr>
          <p:cNvPr id="3" name="Content Placeholder 2">
            <a:extLst>
              <a:ext uri="{FF2B5EF4-FFF2-40B4-BE49-F238E27FC236}">
                <a16:creationId xmlns:a16="http://schemas.microsoft.com/office/drawing/2014/main" id="{B844B876-1FD4-42B1-A56D-1DB59ACF2604}"/>
              </a:ext>
            </a:extLst>
          </p:cNvPr>
          <p:cNvSpPr>
            <a:spLocks noGrp="1"/>
          </p:cNvSpPr>
          <p:nvPr>
            <p:ph idx="1"/>
          </p:nvPr>
        </p:nvSpPr>
        <p:spPr>
          <a:xfrm>
            <a:off x="4976031" y="963877"/>
            <a:ext cx="6377769" cy="4930246"/>
          </a:xfrm>
        </p:spPr>
        <p:txBody>
          <a:bodyPr anchor="ctr">
            <a:normAutofit/>
          </a:bodyPr>
          <a:lstStyle/>
          <a:p>
            <a:r>
              <a:rPr lang="en-US" sz="2400" dirty="0"/>
              <a:t>Brittany D. Smith</a:t>
            </a:r>
          </a:p>
          <a:p>
            <a:r>
              <a:rPr lang="en-US" sz="2400" dirty="0"/>
              <a:t>Amy Smith</a:t>
            </a:r>
          </a:p>
          <a:p>
            <a:r>
              <a:rPr lang="en-US" sz="2400" dirty="0"/>
              <a:t>Suzie Greer</a:t>
            </a:r>
          </a:p>
          <a:p>
            <a:r>
              <a:rPr lang="en-US" sz="2400" dirty="0"/>
              <a:t>Susan Byram</a:t>
            </a:r>
          </a:p>
          <a:p>
            <a:r>
              <a:rPr lang="en-US" sz="2400" dirty="0"/>
              <a:t>Amanda Cantu</a:t>
            </a:r>
          </a:p>
          <a:p>
            <a:r>
              <a:rPr lang="en-US" sz="2400" dirty="0"/>
              <a:t>Kathy White</a:t>
            </a:r>
          </a:p>
          <a:p>
            <a:r>
              <a:rPr lang="en-US" sz="2400" dirty="0"/>
              <a:t>Romona West</a:t>
            </a:r>
          </a:p>
          <a:p>
            <a:endParaRPr lang="en-US" sz="2400" dirty="0"/>
          </a:p>
        </p:txBody>
      </p:sp>
    </p:spTree>
    <p:extLst>
      <p:ext uri="{BB962C8B-B14F-4D97-AF65-F5344CB8AC3E}">
        <p14:creationId xmlns:p14="http://schemas.microsoft.com/office/powerpoint/2010/main" val="312120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9EE57E-9D44-428C-8F3B-932D0F48C986}"/>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Vision</a:t>
            </a:r>
          </a:p>
        </p:txBody>
      </p:sp>
      <p:sp>
        <p:nvSpPr>
          <p:cNvPr id="7" name="Content Placeholder 6">
            <a:extLst>
              <a:ext uri="{FF2B5EF4-FFF2-40B4-BE49-F238E27FC236}">
                <a16:creationId xmlns:a16="http://schemas.microsoft.com/office/drawing/2014/main" id="{ECB3A028-AD57-4560-B841-1E5EA7E95897}"/>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000" dirty="0"/>
              <a:t>The Graduate School and International Education assists the University of Arkansas in excelling at research, teaching, training, and service while fostering student and scholar success and enhancing the overall student academic experience.  </a:t>
            </a:r>
          </a:p>
          <a:p>
            <a:endParaRPr lang="en-US" sz="2000" dirty="0"/>
          </a:p>
        </p:txBody>
      </p:sp>
      <p:pic>
        <p:nvPicPr>
          <p:cNvPr id="9" name="Content Placeholder 8" descr="A picture containing person, holding, woman, red&#10;&#10;Description automatically generated">
            <a:extLst>
              <a:ext uri="{FF2B5EF4-FFF2-40B4-BE49-F238E27FC236}">
                <a16:creationId xmlns:a16="http://schemas.microsoft.com/office/drawing/2014/main" id="{BF4285D2-2D9B-4AC1-949C-99334FA4BF8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9"/>
          </a:xfrm>
          <a:prstGeom prst="rect">
            <a:avLst/>
          </a:prstGeom>
        </p:spPr>
      </p:pic>
    </p:spTree>
    <p:extLst>
      <p:ext uri="{BB962C8B-B14F-4D97-AF65-F5344CB8AC3E}">
        <p14:creationId xmlns:p14="http://schemas.microsoft.com/office/powerpoint/2010/main" val="62861842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MISSION</a:t>
            </a:r>
          </a:p>
        </p:txBody>
      </p:sp>
      <p:sp>
        <p:nvSpPr>
          <p:cNvPr id="3" name="Content Placeholder 2"/>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1700" dirty="0"/>
              <a:t>The Graduate School and International Education supports the strategic goals of the University of Arkansas to continue as a very high research university; recruits, retains and graduates high-caliber students; advocates for students and student success; facilitates intercultural and international experiences to increase global competencies; and assists in the development of international, inter-disciplinary, and graduate programs.</a:t>
            </a:r>
          </a:p>
          <a:p>
            <a:endParaRPr lang="en-US" sz="1700" dirty="0"/>
          </a:p>
        </p:txBody>
      </p:sp>
      <p:pic>
        <p:nvPicPr>
          <p:cNvPr id="7" name="Content Placeholder 6" descr="A person that is standing in the grass&#10;&#10;Description automatically generated">
            <a:extLst>
              <a:ext uri="{FF2B5EF4-FFF2-40B4-BE49-F238E27FC236}">
                <a16:creationId xmlns:a16="http://schemas.microsoft.com/office/drawing/2014/main" id="{F2BCD459-087B-4478-BD96-B61A73A9DE4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70186"/>
            <a:ext cx="6250769" cy="4156761"/>
          </a:xfrm>
          <a:prstGeom prst="rect">
            <a:avLst/>
          </a:prstGeom>
        </p:spPr>
      </p:pic>
    </p:spTree>
    <p:extLst>
      <p:ext uri="{BB962C8B-B14F-4D97-AF65-F5344CB8AC3E}">
        <p14:creationId xmlns:p14="http://schemas.microsoft.com/office/powerpoint/2010/main" val="234832537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ctr"/>
            <a:r>
              <a:rPr lang="en-US" kern="1200">
                <a:solidFill>
                  <a:schemeClr val="tx1"/>
                </a:solidFill>
                <a:latin typeface="+mj-lt"/>
                <a:ea typeface="+mj-ea"/>
                <a:cs typeface="+mj-cs"/>
              </a:rPr>
              <a:t>Annual Report</a:t>
            </a:r>
          </a:p>
        </p:txBody>
      </p:sp>
      <p:graphicFrame>
        <p:nvGraphicFramePr>
          <p:cNvPr id="12" name="Content Placeholder 2">
            <a:extLst>
              <a:ext uri="{FF2B5EF4-FFF2-40B4-BE49-F238E27FC236}">
                <a16:creationId xmlns:a16="http://schemas.microsoft.com/office/drawing/2014/main" id="{868C53BB-C5CE-476E-B217-319E43E4CE46}"/>
              </a:ext>
            </a:extLst>
          </p:cNvPr>
          <p:cNvGraphicFramePr>
            <a:graphicFrameLocks noGrp="1"/>
          </p:cNvGraphicFramePr>
          <p:nvPr>
            <p:ph sz="half" idx="1"/>
            <p:extLst>
              <p:ext uri="{D42A27DB-BD31-4B8C-83A1-F6EECF244321}">
                <p14:modId xmlns:p14="http://schemas.microsoft.com/office/powerpoint/2010/main" val="364390194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92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1412489"/>
            <a:ext cx="2871095" cy="2156621"/>
          </a:xfrm>
        </p:spPr>
        <p:txBody>
          <a:bodyPr anchor="t">
            <a:normAutofit/>
          </a:bodyPr>
          <a:lstStyle/>
          <a:p>
            <a:r>
              <a:rPr lang="en-US" sz="2800">
                <a:solidFill>
                  <a:srgbClr val="FFFFFF"/>
                </a:solidFill>
                <a:latin typeface="Georgia" panose="02040502050405020303" pitchFamily="18" charset="0"/>
              </a:rPr>
              <a:t>Notable Achievements and </a:t>
            </a:r>
            <a:br>
              <a:rPr lang="en-US" sz="2800">
                <a:solidFill>
                  <a:srgbClr val="FFFFFF"/>
                </a:solidFill>
                <a:latin typeface="Georgia" panose="02040502050405020303" pitchFamily="18" charset="0"/>
              </a:rPr>
            </a:br>
            <a:r>
              <a:rPr lang="en-US" sz="2800">
                <a:solidFill>
                  <a:srgbClr val="FFFFFF"/>
                </a:solidFill>
                <a:latin typeface="Georgia" panose="02040502050405020303" pitchFamily="18" charset="0"/>
              </a:rPr>
              <a:t>Changes – Unit Wide</a:t>
            </a:r>
            <a:endParaRPr lang="en-US" sz="2800">
              <a:solidFill>
                <a:srgbClr val="FFFFFF"/>
              </a:solidFill>
            </a:endParaRPr>
          </a:p>
        </p:txBody>
      </p:sp>
      <p:sp>
        <p:nvSpPr>
          <p:cNvPr id="3" name="Content Placeholder 2"/>
          <p:cNvSpPr>
            <a:spLocks noGrp="1"/>
          </p:cNvSpPr>
          <p:nvPr>
            <p:ph sz="half" idx="1"/>
          </p:nvPr>
        </p:nvSpPr>
        <p:spPr>
          <a:xfrm>
            <a:off x="5198993" y="1412489"/>
            <a:ext cx="2926080" cy="4363844"/>
          </a:xfrm>
        </p:spPr>
        <p:txBody>
          <a:bodyPr>
            <a:normAutofit/>
          </a:bodyPr>
          <a:lstStyle/>
          <a:p>
            <a:endParaRPr lang="en-US" sz="2000" dirty="0">
              <a:latin typeface="Georgia" panose="02040502050405020303" pitchFamily="18" charset="0"/>
            </a:endParaRPr>
          </a:p>
          <a:p>
            <a:r>
              <a:rPr lang="en-US" sz="2000" dirty="0">
                <a:latin typeface="Georgia" panose="02040502050405020303" pitchFamily="18" charset="0"/>
              </a:rPr>
              <a:t>University Awards</a:t>
            </a:r>
          </a:p>
          <a:p>
            <a:r>
              <a:rPr lang="en-US" sz="2000" dirty="0">
                <a:latin typeface="Georgia" panose="02040502050405020303" pitchFamily="18" charset="0"/>
              </a:rPr>
              <a:t>Professional Awards</a:t>
            </a:r>
          </a:p>
          <a:p>
            <a:r>
              <a:rPr lang="en-US" sz="2000" dirty="0">
                <a:latin typeface="Georgia" panose="02040502050405020303" pitchFamily="18" charset="0"/>
              </a:rPr>
              <a:t>Other Awards </a:t>
            </a:r>
          </a:p>
          <a:p>
            <a:r>
              <a:rPr lang="en-US" sz="2000" dirty="0">
                <a:latin typeface="Georgia" panose="02040502050405020303" pitchFamily="18" charset="0"/>
              </a:rPr>
              <a:t>Grants Received</a:t>
            </a:r>
          </a:p>
          <a:p>
            <a:endParaRPr lang="en-US" sz="2000" dirty="0"/>
          </a:p>
        </p:txBody>
      </p:sp>
      <p:sp>
        <p:nvSpPr>
          <p:cNvPr id="4" name="Content Placeholder 3"/>
          <p:cNvSpPr>
            <a:spLocks noGrp="1"/>
          </p:cNvSpPr>
          <p:nvPr>
            <p:ph sz="half" idx="2"/>
          </p:nvPr>
        </p:nvSpPr>
        <p:spPr>
          <a:xfrm>
            <a:off x="8379823" y="1412489"/>
            <a:ext cx="2997861" cy="4363844"/>
          </a:xfrm>
        </p:spPr>
        <p:txBody>
          <a:bodyPr>
            <a:normAutofit/>
          </a:bodyPr>
          <a:lstStyle/>
          <a:p>
            <a:endParaRPr lang="en-US" sz="2000" dirty="0">
              <a:latin typeface="Georgia" panose="02040502050405020303" pitchFamily="18" charset="0"/>
            </a:endParaRPr>
          </a:p>
          <a:p>
            <a:r>
              <a:rPr lang="en-US" sz="2000" dirty="0">
                <a:latin typeface="Georgia" panose="02040502050405020303" pitchFamily="18" charset="0"/>
              </a:rPr>
              <a:t>International Visibility</a:t>
            </a:r>
          </a:p>
          <a:p>
            <a:r>
              <a:rPr lang="en-US" sz="2000" dirty="0">
                <a:latin typeface="Georgia" panose="02040502050405020303" pitchFamily="18" charset="0"/>
              </a:rPr>
              <a:t>National Visibility</a:t>
            </a:r>
          </a:p>
          <a:p>
            <a:r>
              <a:rPr lang="en-US" sz="2000" dirty="0">
                <a:latin typeface="Georgia" panose="02040502050405020303" pitchFamily="18" charset="0"/>
              </a:rPr>
              <a:t>Regional Visibility</a:t>
            </a:r>
          </a:p>
          <a:p>
            <a:r>
              <a:rPr lang="en-US" sz="2000" dirty="0">
                <a:latin typeface="Georgia" panose="02040502050405020303" pitchFamily="18" charset="0"/>
              </a:rPr>
              <a:t>Recognitions</a:t>
            </a:r>
          </a:p>
          <a:p>
            <a:r>
              <a:rPr lang="en-US" sz="2000" dirty="0">
                <a:latin typeface="Georgia" panose="02040502050405020303" pitchFamily="18" charset="0"/>
              </a:rPr>
              <a:t>Outreach</a:t>
            </a:r>
          </a:p>
          <a:p>
            <a:r>
              <a:rPr lang="en-US" sz="2000" dirty="0">
                <a:latin typeface="Georgia" panose="02040502050405020303" pitchFamily="18" charset="0"/>
              </a:rPr>
              <a:t>Development</a:t>
            </a:r>
          </a:p>
        </p:txBody>
      </p:sp>
    </p:spTree>
    <p:extLst>
      <p:ext uri="{BB962C8B-B14F-4D97-AF65-F5344CB8AC3E}">
        <p14:creationId xmlns:p14="http://schemas.microsoft.com/office/powerpoint/2010/main" val="319977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latin typeface="Georgia" panose="02040502050405020303" pitchFamily="18" charset="0"/>
              </a:rPr>
              <a:t>University Awards – Staff Senate</a:t>
            </a:r>
          </a:p>
        </p:txBody>
      </p:sp>
      <p:graphicFrame>
        <p:nvGraphicFramePr>
          <p:cNvPr id="5" name="Content Placeholder 2">
            <a:extLst>
              <a:ext uri="{FF2B5EF4-FFF2-40B4-BE49-F238E27FC236}">
                <a16:creationId xmlns:a16="http://schemas.microsoft.com/office/drawing/2014/main" id="{38C0E3CB-B427-46ED-BFD8-0C2DCBF89189}"/>
              </a:ext>
            </a:extLst>
          </p:cNvPr>
          <p:cNvGraphicFramePr>
            <a:graphicFrameLocks noGrp="1"/>
          </p:cNvGraphicFramePr>
          <p:nvPr>
            <p:ph idx="1"/>
            <p:extLst>
              <p:ext uri="{D42A27DB-BD31-4B8C-83A1-F6EECF244321}">
                <p14:modId xmlns:p14="http://schemas.microsoft.com/office/powerpoint/2010/main" val="63513131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767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latin typeface="Georgia" panose="02040502050405020303" pitchFamily="18" charset="0"/>
              </a:rPr>
              <a:t>University Awards – </a:t>
            </a:r>
            <a:br>
              <a:rPr lang="en-US">
                <a:solidFill>
                  <a:srgbClr val="FFFFFF"/>
                </a:solidFill>
                <a:latin typeface="Georgia" panose="02040502050405020303" pitchFamily="18" charset="0"/>
              </a:rPr>
            </a:br>
            <a:r>
              <a:rPr lang="en-US">
                <a:solidFill>
                  <a:srgbClr val="FFFFFF"/>
                </a:solidFill>
                <a:latin typeface="Georgia" panose="02040502050405020303" pitchFamily="18" charset="0"/>
              </a:rPr>
              <a:t>Staff Senate </a:t>
            </a:r>
            <a:br>
              <a:rPr lang="en-US">
                <a:solidFill>
                  <a:srgbClr val="FFFFFF"/>
                </a:solidFill>
                <a:latin typeface="Georgia" panose="02040502050405020303" pitchFamily="18" charset="0"/>
              </a:rPr>
            </a:br>
            <a:r>
              <a:rPr lang="en-US">
                <a:solidFill>
                  <a:srgbClr val="FFFFFF"/>
                </a:solidFill>
                <a:latin typeface="Georgia" panose="02040502050405020303" pitchFamily="18" charset="0"/>
              </a:rPr>
              <a:t>Employees of the Year</a:t>
            </a:r>
          </a:p>
        </p:txBody>
      </p:sp>
      <p:graphicFrame>
        <p:nvGraphicFramePr>
          <p:cNvPr id="29" name="Content Placeholder 2">
            <a:extLst>
              <a:ext uri="{FF2B5EF4-FFF2-40B4-BE49-F238E27FC236}">
                <a16:creationId xmlns:a16="http://schemas.microsoft.com/office/drawing/2014/main" id="{16575E5E-1599-4694-9E22-0F2ED4125CC2}"/>
              </a:ext>
            </a:extLst>
          </p:cNvPr>
          <p:cNvGraphicFramePr>
            <a:graphicFrameLocks noGrp="1"/>
          </p:cNvGraphicFramePr>
          <p:nvPr>
            <p:ph idx="1"/>
            <p:extLst>
              <p:ext uri="{D42A27DB-BD31-4B8C-83A1-F6EECF244321}">
                <p14:modId xmlns:p14="http://schemas.microsoft.com/office/powerpoint/2010/main" val="6005847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37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08BD3-E07F-40F1-B1AD-D2A4D3E908D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Employees of the Year</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erson lying on the floor&#10;&#10;Description automatically generated">
            <a:extLst>
              <a:ext uri="{FF2B5EF4-FFF2-40B4-BE49-F238E27FC236}">
                <a16:creationId xmlns:a16="http://schemas.microsoft.com/office/drawing/2014/main" id="{463387DC-67F2-463C-ABE0-05FFF5B960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060707" y="2926523"/>
            <a:ext cx="3997637" cy="299822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person, indoor, man, table&#10;&#10;Description automatically generated">
            <a:extLst>
              <a:ext uri="{FF2B5EF4-FFF2-40B4-BE49-F238E27FC236}">
                <a16:creationId xmlns:a16="http://schemas.microsoft.com/office/drawing/2014/main" id="{2820E9B5-221E-4901-A345-BF0D736A0E5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174213" y="2926523"/>
            <a:ext cx="3997637" cy="2998227"/>
          </a:xfrm>
          <a:prstGeom prst="rect">
            <a:avLst/>
          </a:prstGeom>
        </p:spPr>
      </p:pic>
    </p:spTree>
    <p:extLst>
      <p:ext uri="{BB962C8B-B14F-4D97-AF65-F5344CB8AC3E}">
        <p14:creationId xmlns:p14="http://schemas.microsoft.com/office/powerpoint/2010/main" val="2622292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But just to remind everyone…</a:t>
            </a:r>
          </a:p>
        </p:txBody>
      </p:sp>
      <p:sp>
        <p:nvSpPr>
          <p:cNvPr id="3" name="Text Placeholder 2"/>
          <p:cNvSpPr>
            <a:spLocks noGrp="1"/>
          </p:cNvSpPr>
          <p:nvPr>
            <p:ph type="body" idx="1"/>
          </p:nvPr>
        </p:nvSpPr>
        <p:spPr>
          <a:xfrm>
            <a:off x="643468" y="2638043"/>
            <a:ext cx="3363974" cy="3415623"/>
          </a:xfrm>
        </p:spPr>
        <p:txBody>
          <a:bodyPr vert="horz" lIns="91440" tIns="45720" rIns="91440" bIns="45720" rtlCol="0">
            <a:normAutofit/>
          </a:bodyPr>
          <a:lstStyle/>
          <a:p>
            <a:r>
              <a:rPr lang="en-US" sz="2000" b="0" dirty="0"/>
              <a:t>Employees of the Quarter and of the year - 2018</a:t>
            </a:r>
          </a:p>
          <a:p>
            <a:pPr indent="-228600">
              <a:buFont typeface="Arial" panose="020B0604020202020204" pitchFamily="34" charset="0"/>
              <a:buChar char="•"/>
            </a:pPr>
            <a:r>
              <a:rPr lang="en-US" sz="2000" dirty="0"/>
              <a:t>Amanda Cantu</a:t>
            </a:r>
          </a:p>
          <a:p>
            <a:pPr indent="-228600">
              <a:buFont typeface="Arial" panose="020B0604020202020204" pitchFamily="34" charset="0"/>
              <a:buChar char="•"/>
            </a:pPr>
            <a:r>
              <a:rPr lang="en-US" sz="2000" dirty="0"/>
              <a:t>Cassie Franklin</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b="0" dirty="0"/>
          </a:p>
        </p:txBody>
      </p:sp>
      <p:pic>
        <p:nvPicPr>
          <p:cNvPr id="6" name="Content Placeholder 5" descr="A group of people posing for the camera&#10;&#10;Description automatically generated">
            <a:extLst>
              <a:ext uri="{FF2B5EF4-FFF2-40B4-BE49-F238E27FC236}">
                <a16:creationId xmlns:a16="http://schemas.microsoft.com/office/drawing/2014/main" id="{41E8DB93-41FB-49A2-8873-7BDF0CFAD57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1500" r="3950" b="1"/>
          <a:stretch/>
        </p:blipFill>
        <p:spPr>
          <a:xfrm>
            <a:off x="5449872" y="914400"/>
            <a:ext cx="5960096" cy="5410199"/>
          </a:xfrm>
          <a:prstGeom prst="rect">
            <a:avLst/>
          </a:prstGeom>
        </p:spPr>
      </p:pic>
    </p:spTree>
    <p:extLst>
      <p:ext uri="{BB962C8B-B14F-4D97-AF65-F5344CB8AC3E}">
        <p14:creationId xmlns:p14="http://schemas.microsoft.com/office/powerpoint/2010/main" val="128878196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3" y="1120285"/>
            <a:ext cx="3348227" cy="2809875"/>
          </a:xfrm>
        </p:spPr>
        <p:txBody>
          <a:bodyPr vert="horz" lIns="91440" tIns="45720" rIns="91440" bIns="45720" rtlCol="0" anchor="b">
            <a:normAutofit/>
          </a:bodyPr>
          <a:lstStyle/>
          <a:p>
            <a:r>
              <a:rPr lang="en-US" sz="3700" kern="1200" dirty="0">
                <a:solidFill>
                  <a:schemeClr val="bg1">
                    <a:lumMod val="85000"/>
                    <a:lumOff val="15000"/>
                  </a:schemeClr>
                </a:solidFill>
                <a:latin typeface="+mj-lt"/>
                <a:ea typeface="+mj-ea"/>
                <a:cs typeface="+mj-cs"/>
              </a:rPr>
              <a:t>Between July 1, 2018 and June 30, 2019, we said hello to…</a:t>
            </a:r>
          </a:p>
        </p:txBody>
      </p:sp>
      <p:pic>
        <p:nvPicPr>
          <p:cNvPr id="6" name="Graphic 5" descr="Dance">
            <a:extLst>
              <a:ext uri="{FF2B5EF4-FFF2-40B4-BE49-F238E27FC236}">
                <a16:creationId xmlns:a16="http://schemas.microsoft.com/office/drawing/2014/main" id="{78EBF192-58DB-481B-8488-4B14EC503E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8216" y="643467"/>
            <a:ext cx="5571066" cy="5571066"/>
          </a:xfrm>
          <a:prstGeom prst="rect">
            <a:avLst/>
          </a:prstGeom>
        </p:spPr>
      </p:pic>
    </p:spTree>
    <p:extLst>
      <p:ext uri="{BB962C8B-B14F-4D97-AF65-F5344CB8AC3E}">
        <p14:creationId xmlns:p14="http://schemas.microsoft.com/office/powerpoint/2010/main" val="313047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E63E04-3B05-4D66-8C8E-0E003F00AE1D}"/>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Collis Geren Awards  - 10</a:t>
            </a:r>
            <a:r>
              <a:rPr lang="en-US" sz="2800" kern="1200" baseline="30000" dirty="0">
                <a:solidFill>
                  <a:schemeClr val="tx1"/>
                </a:solidFill>
                <a:latin typeface="+mj-lt"/>
                <a:ea typeface="+mj-ea"/>
                <a:cs typeface="+mj-cs"/>
              </a:rPr>
              <a:t>th</a:t>
            </a:r>
            <a:r>
              <a:rPr lang="en-US" sz="2800" kern="1200" dirty="0">
                <a:solidFill>
                  <a:schemeClr val="tx1"/>
                </a:solidFill>
                <a:latin typeface="+mj-lt"/>
                <a:ea typeface="+mj-ea"/>
                <a:cs typeface="+mj-cs"/>
              </a:rPr>
              <a:t> Annual Celebration</a:t>
            </a:r>
          </a:p>
        </p:txBody>
      </p:sp>
      <p:sp>
        <p:nvSpPr>
          <p:cNvPr id="3" name="Content Placeholder 2">
            <a:extLst>
              <a:ext uri="{FF2B5EF4-FFF2-40B4-BE49-F238E27FC236}">
                <a16:creationId xmlns:a16="http://schemas.microsoft.com/office/drawing/2014/main" id="{B27CCB9B-A0FB-4158-976E-71A952E3336B}"/>
              </a:ext>
            </a:extLst>
          </p:cNvPr>
          <p:cNvSpPr>
            <a:spLocks noGrp="1"/>
          </p:cNvSpPr>
          <p:nvPr>
            <p:ph sz="half" idx="1"/>
          </p:nvPr>
        </p:nvSpPr>
        <p:spPr>
          <a:xfrm>
            <a:off x="643468" y="2638043"/>
            <a:ext cx="3363974" cy="3415623"/>
          </a:xfrm>
        </p:spPr>
        <p:txBody>
          <a:bodyPr vert="horz" lIns="91440" tIns="45720" rIns="91440" bIns="45720" rtlCol="0">
            <a:normAutofit/>
          </a:bodyPr>
          <a:lstStyle/>
          <a:p>
            <a:endParaRPr lang="en-US" dirty="0"/>
          </a:p>
          <a:p>
            <a:r>
              <a:rPr lang="en-US" dirty="0"/>
              <a:t>Dave Dawson</a:t>
            </a:r>
          </a:p>
          <a:p>
            <a:r>
              <a:rPr lang="en-US" dirty="0"/>
              <a:t>Adnan Alrubaye</a:t>
            </a:r>
          </a:p>
          <a:p>
            <a:r>
              <a:rPr lang="en-US" dirty="0"/>
              <a:t>Cassie Franklin</a:t>
            </a:r>
          </a:p>
        </p:txBody>
      </p:sp>
      <p:pic>
        <p:nvPicPr>
          <p:cNvPr id="5" name="Content Placeholder 4" descr="A group of people standing in front of a building&#10;&#10;Description automatically generated">
            <a:extLst>
              <a:ext uri="{FF2B5EF4-FFF2-40B4-BE49-F238E27FC236}">
                <a16:creationId xmlns:a16="http://schemas.microsoft.com/office/drawing/2014/main" id="{DD850CF3-0D57-47C0-B484-0BC278C3085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754497"/>
            <a:ext cx="6250769" cy="5188138"/>
          </a:xfrm>
          <a:prstGeom prst="rect">
            <a:avLst/>
          </a:prstGeom>
        </p:spPr>
      </p:pic>
    </p:spTree>
    <p:extLst>
      <p:ext uri="{BB962C8B-B14F-4D97-AF65-F5344CB8AC3E}">
        <p14:creationId xmlns:p14="http://schemas.microsoft.com/office/powerpoint/2010/main" val="171336422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600" kern="1200" dirty="0">
                <a:solidFill>
                  <a:schemeClr val="tx1"/>
                </a:solidFill>
                <a:latin typeface="+mj-lt"/>
                <a:ea typeface="+mj-ea"/>
                <a:cs typeface="+mj-cs"/>
              </a:rPr>
              <a:t>University Awards –</a:t>
            </a:r>
            <a:br>
              <a:rPr lang="en-US" sz="2600" kern="1200" dirty="0">
                <a:solidFill>
                  <a:schemeClr val="tx1"/>
                </a:solidFill>
                <a:latin typeface="+mj-lt"/>
                <a:ea typeface="+mj-ea"/>
                <a:cs typeface="+mj-cs"/>
              </a:rPr>
            </a:br>
            <a:r>
              <a:rPr lang="en-US" sz="2600" kern="1200" dirty="0">
                <a:solidFill>
                  <a:schemeClr val="tx1"/>
                </a:solidFill>
                <a:latin typeface="+mj-lt"/>
                <a:ea typeface="+mj-ea"/>
                <a:cs typeface="+mj-cs"/>
              </a:rPr>
              <a:t>Hoyt Purvis Award for Service in International Education </a:t>
            </a:r>
          </a:p>
        </p:txBody>
      </p:sp>
      <p:sp>
        <p:nvSpPr>
          <p:cNvPr id="3" name="Content Placeholder 2"/>
          <p:cNvSpPr>
            <a:spLocks noGrp="1"/>
          </p:cNvSpPr>
          <p:nvPr>
            <p:ph sz="half" idx="1"/>
          </p:nvPr>
        </p:nvSpPr>
        <p:spPr>
          <a:xfrm>
            <a:off x="643468" y="2638044"/>
            <a:ext cx="3363974" cy="3415622"/>
          </a:xfrm>
        </p:spPr>
        <p:txBody>
          <a:bodyPr vert="horz" lIns="91440" tIns="45720" rIns="91440" bIns="45720" rtlCol="0">
            <a:normAutofit/>
          </a:bodyPr>
          <a:lstStyle/>
          <a:p>
            <a:endParaRPr lang="en-US" sz="2000" dirty="0"/>
          </a:p>
          <a:p>
            <a:pPr marL="0"/>
            <a:r>
              <a:rPr lang="en-US" sz="2400" dirty="0"/>
              <a:t>Lanier Nalley</a:t>
            </a:r>
          </a:p>
          <a:p>
            <a:pPr marL="0"/>
            <a:r>
              <a:rPr lang="en-US" sz="2400" dirty="0"/>
              <a:t>Leyah Bergman-Lanier</a:t>
            </a:r>
          </a:p>
          <a:p>
            <a:pPr marL="0"/>
            <a:r>
              <a:rPr lang="en-US" sz="2400" dirty="0"/>
              <a:t>Chelsea Hodge</a:t>
            </a:r>
          </a:p>
        </p:txBody>
      </p:sp>
      <p:pic>
        <p:nvPicPr>
          <p:cNvPr id="13" name="Content Placeholder 12" descr="A group of people posing for the camera&#10;&#10;Description automatically generated">
            <a:extLst>
              <a:ext uri="{FF2B5EF4-FFF2-40B4-BE49-F238E27FC236}">
                <a16:creationId xmlns:a16="http://schemas.microsoft.com/office/drawing/2014/main" id="{DBA7FBB5-5A20-49F5-B35E-23C618EE404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364763574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CEE710-A5F1-4FA9-93C2-DD6206D47CD9}"/>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U of A GSIE Outstanding Mentor Award</a:t>
            </a:r>
          </a:p>
        </p:txBody>
      </p:sp>
      <p:sp>
        <p:nvSpPr>
          <p:cNvPr id="3" name="Content Placeholder 2">
            <a:extLst>
              <a:ext uri="{FF2B5EF4-FFF2-40B4-BE49-F238E27FC236}">
                <a16:creationId xmlns:a16="http://schemas.microsoft.com/office/drawing/2014/main" id="{620EE167-A562-498A-800B-1F4F677E1F97}"/>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400" dirty="0"/>
              <a:t>Dr. Anna Zajicek, Chair of the Department of Sociology and Criminology, was selected as the GSIE Outstanding Mentor</a:t>
            </a:r>
          </a:p>
        </p:txBody>
      </p:sp>
      <p:pic>
        <p:nvPicPr>
          <p:cNvPr id="6" name="Content Placeholder 5" descr="A person in a red shirt and smiling at the camera&#10;&#10;Description automatically generated">
            <a:extLst>
              <a:ext uri="{FF2B5EF4-FFF2-40B4-BE49-F238E27FC236}">
                <a16:creationId xmlns:a16="http://schemas.microsoft.com/office/drawing/2014/main" id="{6CB5E207-577E-4AEF-AA77-6967D30D1EF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51360" y="1002454"/>
            <a:ext cx="3611308" cy="5410199"/>
          </a:xfrm>
          <a:prstGeom prst="rect">
            <a:avLst/>
          </a:prstGeom>
        </p:spPr>
      </p:pic>
    </p:spTree>
    <p:extLst>
      <p:ext uri="{BB962C8B-B14F-4D97-AF65-F5344CB8AC3E}">
        <p14:creationId xmlns:p14="http://schemas.microsoft.com/office/powerpoint/2010/main" val="275164808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387EF7-0AF9-45E6-8A6C-C15E3B87AD16}"/>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Office of Nationally Competitive Awards</a:t>
            </a:r>
          </a:p>
        </p:txBody>
      </p:sp>
      <p:sp>
        <p:nvSpPr>
          <p:cNvPr id="3" name="Content Placeholder 2">
            <a:extLst>
              <a:ext uri="{FF2B5EF4-FFF2-40B4-BE49-F238E27FC236}">
                <a16:creationId xmlns:a16="http://schemas.microsoft.com/office/drawing/2014/main" id="{81C8CF63-3C8B-43D5-A052-CF39F8995B54}"/>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400" dirty="0"/>
              <a:t>Sarah Malloy, Associate Director of the Office of Study Abroad and International Exchange, received the Staff Gold Medal award.</a:t>
            </a:r>
          </a:p>
          <a:p>
            <a:endParaRPr lang="en-US" sz="2000" dirty="0"/>
          </a:p>
        </p:txBody>
      </p:sp>
      <p:pic>
        <p:nvPicPr>
          <p:cNvPr id="6" name="Content Placeholder 5" descr="A group of people standing in front of a crowd&#10;&#10;Description automatically generated">
            <a:extLst>
              <a:ext uri="{FF2B5EF4-FFF2-40B4-BE49-F238E27FC236}">
                <a16:creationId xmlns:a16="http://schemas.microsoft.com/office/drawing/2014/main" id="{EDCD25A4-0470-484F-B19B-3B31D6F6827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856073"/>
            <a:ext cx="6250769" cy="4984987"/>
          </a:xfrm>
          <a:prstGeom prst="rect">
            <a:avLst/>
          </a:prstGeom>
        </p:spPr>
      </p:pic>
    </p:spTree>
    <p:extLst>
      <p:ext uri="{BB962C8B-B14F-4D97-AF65-F5344CB8AC3E}">
        <p14:creationId xmlns:p14="http://schemas.microsoft.com/office/powerpoint/2010/main" val="311825876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A25993-E51A-48C3-89D4-CC249A92D466}"/>
              </a:ext>
            </a:extLst>
          </p:cNvPr>
          <p:cNvSpPr>
            <a:spLocks noGrp="1"/>
          </p:cNvSpPr>
          <p:nvPr>
            <p:ph type="title"/>
          </p:nvPr>
        </p:nvSpPr>
        <p:spPr>
          <a:xfrm>
            <a:off x="838200" y="4440602"/>
            <a:ext cx="3300663" cy="1645920"/>
          </a:xfrm>
        </p:spPr>
        <p:txBody>
          <a:bodyPr vert="horz" lIns="91440" tIns="45720" rIns="91440" bIns="45720" rtlCol="0" anchor="ctr">
            <a:normAutofit/>
          </a:bodyPr>
          <a:lstStyle/>
          <a:p>
            <a:r>
              <a:rPr lang="en-US" sz="2800" kern="1200">
                <a:solidFill>
                  <a:schemeClr val="tx1"/>
                </a:solidFill>
                <a:latin typeface="+mj-lt"/>
                <a:ea typeface="+mj-ea"/>
                <a:cs typeface="+mj-cs"/>
              </a:rPr>
              <a:t>Office of Nationally Competitive Awards</a:t>
            </a:r>
          </a:p>
        </p:txBody>
      </p:sp>
      <p:pic>
        <p:nvPicPr>
          <p:cNvPr id="10" name="Content Placeholder 9" descr="A person in a black shirt&#10;&#10;Description automatically generated">
            <a:extLst>
              <a:ext uri="{FF2B5EF4-FFF2-40B4-BE49-F238E27FC236}">
                <a16:creationId xmlns:a16="http://schemas.microsoft.com/office/drawing/2014/main" id="{120B2D25-CF70-41C4-9D5B-7215D3CE51BD}"/>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 b="32217"/>
          <a:stretch/>
        </p:blipFill>
        <p:spPr>
          <a:xfrm>
            <a:off x="554415" y="365760"/>
            <a:ext cx="3584448" cy="3639935"/>
          </a:xfrm>
          <a:prstGeom prst="rect">
            <a:avLst/>
          </a:prstGeom>
        </p:spPr>
      </p:pic>
      <p:pic>
        <p:nvPicPr>
          <p:cNvPr id="12" name="Picture 11" descr="A person wearing glasses posing for the camera&#10;&#10;Description automatically generated">
            <a:extLst>
              <a:ext uri="{FF2B5EF4-FFF2-40B4-BE49-F238E27FC236}">
                <a16:creationId xmlns:a16="http://schemas.microsoft.com/office/drawing/2014/main" id="{FAFBD7B9-66A6-4D4D-8CA2-E29FED60CC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39" r="1" b="24490"/>
          <a:stretch/>
        </p:blipFill>
        <p:spPr>
          <a:xfrm>
            <a:off x="4345915" y="365759"/>
            <a:ext cx="3584448" cy="3639312"/>
          </a:xfrm>
          <a:prstGeom prst="rect">
            <a:avLst/>
          </a:prstGeom>
        </p:spPr>
      </p:pic>
      <p:pic>
        <p:nvPicPr>
          <p:cNvPr id="14" name="Picture 13" descr="A person in a red shirt&#10;&#10;Description automatically generated">
            <a:extLst>
              <a:ext uri="{FF2B5EF4-FFF2-40B4-BE49-F238E27FC236}">
                <a16:creationId xmlns:a16="http://schemas.microsoft.com/office/drawing/2014/main" id="{183311FF-52BC-472F-91F4-C84F3560B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39" r="1" b="25989"/>
          <a:stretch/>
        </p:blipFill>
        <p:spPr>
          <a:xfrm>
            <a:off x="8137415" y="365759"/>
            <a:ext cx="3584448" cy="3639312"/>
          </a:xfrm>
          <a:prstGeom prst="rect">
            <a:avLst/>
          </a:prstGeom>
        </p:spPr>
      </p:pic>
      <p:sp>
        <p:nvSpPr>
          <p:cNvPr id="23" name="Rectangle 22">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83A46F8-4E49-462C-B6F7-303F8AD4C23E}"/>
              </a:ext>
            </a:extLst>
          </p:cNvPr>
          <p:cNvSpPr>
            <a:spLocks noGrp="1"/>
          </p:cNvSpPr>
          <p:nvPr>
            <p:ph sz="half" idx="2"/>
          </p:nvPr>
        </p:nvSpPr>
        <p:spPr>
          <a:xfrm>
            <a:off x="4578824" y="4440602"/>
            <a:ext cx="6860184" cy="1645920"/>
          </a:xfrm>
        </p:spPr>
        <p:txBody>
          <a:bodyPr vert="horz" lIns="91440" tIns="45720" rIns="91440" bIns="45720" rtlCol="0" anchor="ctr">
            <a:normAutofit/>
          </a:bodyPr>
          <a:lstStyle/>
          <a:p>
            <a:pPr marL="0" indent="0">
              <a:buNone/>
            </a:pPr>
            <a:r>
              <a:rPr lang="en-US" sz="1800" dirty="0"/>
              <a:t>Veronica Mobley, Brian Poepsel, and Katie Sabo, from the Office of Study Abroad and International Exchange, received the outstanding mentor award</a:t>
            </a:r>
          </a:p>
        </p:txBody>
      </p:sp>
    </p:spTree>
    <p:extLst>
      <p:ext uri="{BB962C8B-B14F-4D97-AF65-F5344CB8AC3E}">
        <p14:creationId xmlns:p14="http://schemas.microsoft.com/office/powerpoint/2010/main" val="137570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B6477E-B26B-43DB-B87D-27364955BC63}"/>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University of Arkansas Alumni Society</a:t>
            </a:r>
          </a:p>
        </p:txBody>
      </p:sp>
      <p:sp>
        <p:nvSpPr>
          <p:cNvPr id="3" name="Content Placeholder 2">
            <a:extLst>
              <a:ext uri="{FF2B5EF4-FFF2-40B4-BE49-F238E27FC236}">
                <a16:creationId xmlns:a16="http://schemas.microsoft.com/office/drawing/2014/main" id="{BE537BCB-4D8E-4FCF-A078-74B607B153F4}"/>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400" dirty="0"/>
              <a:t>Dr. Lee Lane, an alumnus of the University and member of our campaign committee, was awarded the Citation of Distinguished Alumni.</a:t>
            </a:r>
          </a:p>
        </p:txBody>
      </p:sp>
      <p:pic>
        <p:nvPicPr>
          <p:cNvPr id="6" name="Content Placeholder 5" descr="A person wearing a red jacket is looking at the camera&#10;&#10;Description automatically generated">
            <a:extLst>
              <a:ext uri="{FF2B5EF4-FFF2-40B4-BE49-F238E27FC236}">
                <a16:creationId xmlns:a16="http://schemas.microsoft.com/office/drawing/2014/main" id="{F07767D9-002A-45F8-B7E1-FC0054CB3C6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90400" y="1009227"/>
            <a:ext cx="3611308" cy="5410199"/>
          </a:xfrm>
          <a:prstGeom prst="rect">
            <a:avLst/>
          </a:prstGeom>
        </p:spPr>
      </p:pic>
    </p:spTree>
    <p:extLst>
      <p:ext uri="{BB962C8B-B14F-4D97-AF65-F5344CB8AC3E}">
        <p14:creationId xmlns:p14="http://schemas.microsoft.com/office/powerpoint/2010/main" val="329714676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5AABCA-BED9-4851-85DD-2639D53539B5}"/>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University of Arkansas Black Alumni Society</a:t>
            </a:r>
          </a:p>
        </p:txBody>
      </p:sp>
      <p:sp>
        <p:nvSpPr>
          <p:cNvPr id="3" name="Content Placeholder 2">
            <a:extLst>
              <a:ext uri="{FF2B5EF4-FFF2-40B4-BE49-F238E27FC236}">
                <a16:creationId xmlns:a16="http://schemas.microsoft.com/office/drawing/2014/main" id="{2C4D3996-B1A8-455C-A1D6-A127FC145A3F}"/>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400" dirty="0"/>
              <a:t>JoAnn Kvamme, Assistant Director of the Environmental Dynamics Ph.D. program, was awarded the Myron “Mike” Macechko Diversity Advocacy Awards.</a:t>
            </a:r>
          </a:p>
        </p:txBody>
      </p:sp>
      <p:pic>
        <p:nvPicPr>
          <p:cNvPr id="6" name="Content Placeholder 5" descr="A person smiling for the camera&#10;&#10;Description automatically generated">
            <a:extLst>
              <a:ext uri="{FF2B5EF4-FFF2-40B4-BE49-F238E27FC236}">
                <a16:creationId xmlns:a16="http://schemas.microsoft.com/office/drawing/2014/main" id="{A592D9EC-1F82-484B-B4F7-558E22ED20D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90400" y="988907"/>
            <a:ext cx="3611308" cy="5410199"/>
          </a:xfrm>
          <a:prstGeom prst="rect">
            <a:avLst/>
          </a:prstGeom>
        </p:spPr>
      </p:pic>
    </p:spTree>
    <p:extLst>
      <p:ext uri="{BB962C8B-B14F-4D97-AF65-F5344CB8AC3E}">
        <p14:creationId xmlns:p14="http://schemas.microsoft.com/office/powerpoint/2010/main" val="226055651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0631F7-A764-4D4F-BDE8-6FE6C95FA62C}"/>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Sponsored Student Programs</a:t>
            </a:r>
          </a:p>
        </p:txBody>
      </p:sp>
      <p:sp>
        <p:nvSpPr>
          <p:cNvPr id="3" name="Content Placeholder 2">
            <a:extLst>
              <a:ext uri="{FF2B5EF4-FFF2-40B4-BE49-F238E27FC236}">
                <a16:creationId xmlns:a16="http://schemas.microsoft.com/office/drawing/2014/main" id="{72496CF4-BE0F-4CFC-8467-3B68101B6D6D}"/>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400" dirty="0"/>
              <a:t>Susan Byram was recognized for her contributions to the success of the sponsored student programs with the SSP Staff Recognition Award.</a:t>
            </a:r>
          </a:p>
        </p:txBody>
      </p:sp>
      <p:pic>
        <p:nvPicPr>
          <p:cNvPr id="6" name="Content Placeholder 5" descr="A group of people posing for the camera&#10;&#10;Description automatically generated">
            <a:extLst>
              <a:ext uri="{FF2B5EF4-FFF2-40B4-BE49-F238E27FC236}">
                <a16:creationId xmlns:a16="http://schemas.microsoft.com/office/drawing/2014/main" id="{3418D49B-BB7D-4864-A9A4-0778E36F36E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48188734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B824-4E6A-4367-83DC-35CD0E754879}"/>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t>Faculty awards</a:t>
            </a:r>
          </a:p>
        </p:txBody>
      </p:sp>
      <p:sp>
        <p:nvSpPr>
          <p:cNvPr id="3" name="Content Placeholder 2">
            <a:extLst>
              <a:ext uri="{FF2B5EF4-FFF2-40B4-BE49-F238E27FC236}">
                <a16:creationId xmlns:a16="http://schemas.microsoft.com/office/drawing/2014/main" id="{72A5764E-5321-4F86-B91E-D94FAEEBF8E5}"/>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1800"/>
              <a:t>Dr. Doug Rhoads, Director of the Cell and Molecular Biology interdisciplinary degree programs, was inducted into the UA Teaching Academy.</a:t>
            </a:r>
          </a:p>
          <a:p>
            <a:r>
              <a:rPr lang="en-US" sz="1800"/>
              <a:t>Dr. Adnan Alrubaye, Associate Director of CEMB, was the recipient of the Master Teaching Award form the Fulbright College of Arts and Sciences.</a:t>
            </a:r>
          </a:p>
          <a:p>
            <a:pPr marL="0"/>
            <a:endParaRPr lang="en-US" sz="1800"/>
          </a:p>
        </p:txBody>
      </p:sp>
      <p:sp>
        <p:nvSpPr>
          <p:cNvPr id="20"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erson wearing a red hat&#10;&#10;Description automatically generated">
            <a:extLst>
              <a:ext uri="{FF2B5EF4-FFF2-40B4-BE49-F238E27FC236}">
                <a16:creationId xmlns:a16="http://schemas.microsoft.com/office/drawing/2014/main" id="{455C458B-7D87-4901-B25A-1A247BCF88C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1576" r="1625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247723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07CE1A-8254-4D95-8CDE-D506476E1111}"/>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Student Awards</a:t>
            </a:r>
          </a:p>
        </p:txBody>
      </p:sp>
      <p:sp>
        <p:nvSpPr>
          <p:cNvPr id="3" name="Content Placeholder 2">
            <a:extLst>
              <a:ext uri="{FF2B5EF4-FFF2-40B4-BE49-F238E27FC236}">
                <a16:creationId xmlns:a16="http://schemas.microsoft.com/office/drawing/2014/main" id="{FCB06218-9D27-4DD9-9406-F08D0BF7AE89}"/>
              </a:ext>
            </a:extLst>
          </p:cNvPr>
          <p:cNvSpPr>
            <a:spLocks noGrp="1"/>
          </p:cNvSpPr>
          <p:nvPr>
            <p:ph sz="half" idx="1"/>
          </p:nvPr>
        </p:nvSpPr>
        <p:spPr>
          <a:xfrm>
            <a:off x="4380855" y="1412489"/>
            <a:ext cx="3427283" cy="4363844"/>
          </a:xfrm>
        </p:spPr>
        <p:txBody>
          <a:bodyPr>
            <a:normAutofit lnSpcReduction="10000"/>
          </a:bodyPr>
          <a:lstStyle/>
          <a:p>
            <a:r>
              <a:rPr lang="en-US" sz="1600" dirty="0"/>
              <a:t>Oluwatobi Olorunsola, a doctoral student in Microelectronics-Photonics, was awarded the International Optics and Photonics Education Scholarship from the Society of Photographic Instrumentation Engineers.</a:t>
            </a:r>
          </a:p>
          <a:p>
            <a:r>
              <a:rPr lang="en-US" sz="1600" dirty="0"/>
              <a:t>In 2018, Ellen Czaplinski (a doctoral student in Space and Planetary Sciences) was one of only 10 graduate students selected from an international pool of applicants for an internship with the NASA-sponsored Center for Lunar Science and Exploration.  She continues to be supported as one of only approximately 30 students selected annually to receive the prestigious NASA Earth and Space Science Fellowship. </a:t>
            </a:r>
          </a:p>
          <a:p>
            <a:endParaRPr lang="en-US" sz="14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019EE0-CDAB-4D11-A0D9-80800B9D5AAA}"/>
              </a:ext>
            </a:extLst>
          </p:cNvPr>
          <p:cNvSpPr>
            <a:spLocks noGrp="1"/>
          </p:cNvSpPr>
          <p:nvPr>
            <p:ph sz="half" idx="2"/>
          </p:nvPr>
        </p:nvSpPr>
        <p:spPr>
          <a:xfrm>
            <a:off x="8451604" y="1412489"/>
            <a:ext cx="3197701" cy="4363844"/>
          </a:xfrm>
        </p:spPr>
        <p:txBody>
          <a:bodyPr>
            <a:normAutofit lnSpcReduction="10000"/>
          </a:bodyPr>
          <a:lstStyle/>
          <a:p>
            <a:r>
              <a:rPr lang="en-US" sz="1600" dirty="0"/>
              <a:t>Gina Riggio, a doctoral student in Cell and Molecular Biology, won first place in the student poster competition at the Universities Council on Water Resources/National Institutes for Water Resources annual water conference in June 2019.  Her project was funded through the Arkansas Water Resources Center 104B grant program and her major advisor was Dr. Kristen Gibson in Food Science.</a:t>
            </a:r>
          </a:p>
          <a:p>
            <a:r>
              <a:rPr lang="en-US" sz="1600" dirty="0"/>
              <a:t>Electa Hare-Redcorn, a student in the Public Policy Ph.D. program, was named a recipient of the Native American 40 Under 40 Award from the National Center for American Indian Enterprise Development.</a:t>
            </a:r>
          </a:p>
          <a:p>
            <a:endParaRPr lang="en-US" sz="1400" dirty="0"/>
          </a:p>
        </p:txBody>
      </p:sp>
    </p:spTree>
    <p:extLst>
      <p:ext uri="{BB962C8B-B14F-4D97-AF65-F5344CB8AC3E}">
        <p14:creationId xmlns:p14="http://schemas.microsoft.com/office/powerpoint/2010/main" val="17594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D1D61-F7C6-4464-B8EA-5D1336E2A043}"/>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a:t>Casey Kraichoke</a:t>
            </a:r>
          </a:p>
        </p:txBody>
      </p:sp>
      <p:grpSp>
        <p:nvGrpSpPr>
          <p:cNvPr id="21" name="Group 20">
            <a:extLst>
              <a:ext uri="{FF2B5EF4-FFF2-40B4-BE49-F238E27FC236}">
                <a16:creationId xmlns:a16="http://schemas.microsoft.com/office/drawing/2014/main" id="{45E2E1AA-FCC7-4C80-AD5D-341E9F49E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6464808" y="73152"/>
            <a:chExt cx="1178966" cy="232963"/>
          </a:xfrm>
        </p:grpSpPr>
        <p:sp>
          <p:nvSpPr>
            <p:cNvPr id="22" name="Rectangle 64">
              <a:extLst>
                <a:ext uri="{FF2B5EF4-FFF2-40B4-BE49-F238E27FC236}">
                  <a16:creationId xmlns:a16="http://schemas.microsoft.com/office/drawing/2014/main" id="{45A9BC78-B2A2-4EE8-918E-A0980A3C7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B6B4C4EF-CD72-4C2A-AF9D-4AE3396C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7F3F9387-E772-47C0-8EFF-6018760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5272C286-4AD1-4B30-8B2E-956F1985B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78929639-54CA-43F0-B7FB-73B6C4E37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FF9CC1E-36C1-4F95-B488-90B3CD19C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4636A28A-DD6F-4893-ADF6-98944467B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20D4C555-D791-4F9B-98BC-EF9B706D6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02F52F8-932B-4EB1-A835-A729F43E5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A2211490-31FB-446C-A954-BD9E7A13C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6037A67-611E-4259-B82F-778469D2A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97CB0E6-A613-4E52-9D74-E0A730598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72F6CBC-908D-428B-996E-7698ABA2E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22F6F6CC-2B33-404F-9226-267964229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603C3C50-3545-4D3F-AFB9-6693DBA66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81DFEA65-6A53-42D0-B43C-E83253D84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E0A6F791-574E-491C-A2AC-49729C2ED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70FF9C5B-20CC-4916-86B8-F44F009EA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9AA3AA5D-F560-4530-9097-757F6612F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B194DD1A-45E8-4A26-B4F8-8A916522D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person wearing a suit and tie smiling at the camera&#10;&#10;Description automatically generated">
            <a:extLst>
              <a:ext uri="{FF2B5EF4-FFF2-40B4-BE49-F238E27FC236}">
                <a16:creationId xmlns:a16="http://schemas.microsoft.com/office/drawing/2014/main" id="{24D19ADA-9749-43DE-A953-DD3D58CFC92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8769"/>
          <a:stretch/>
        </p:blipFill>
        <p:spPr>
          <a:xfrm>
            <a:off x="594360" y="576072"/>
            <a:ext cx="5175504" cy="5522976"/>
          </a:xfrm>
          <a:prstGeom prst="rect">
            <a:avLst/>
          </a:prstGeom>
        </p:spPr>
      </p:pic>
      <p:sp>
        <p:nvSpPr>
          <p:cNvPr id="43" name="Rectangle 42">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176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ACE81A-E2B1-48C9-890B-FE7784286897}"/>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Professional Awards</a:t>
            </a:r>
          </a:p>
        </p:txBody>
      </p:sp>
      <p:sp>
        <p:nvSpPr>
          <p:cNvPr id="3" name="Content Placeholder 2">
            <a:extLst>
              <a:ext uri="{FF2B5EF4-FFF2-40B4-BE49-F238E27FC236}">
                <a16:creationId xmlns:a16="http://schemas.microsoft.com/office/drawing/2014/main" id="{6FC7F94C-A184-445D-A512-73154C8A0FAA}"/>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1700" dirty="0"/>
              <a:t>Dean Needy received three significant professional honors:</a:t>
            </a:r>
          </a:p>
          <a:p>
            <a:r>
              <a:rPr lang="en-US" sz="1700" i="1" dirty="0"/>
              <a:t>Albert G. Holzman Distinguished Educator Award </a:t>
            </a:r>
            <a:r>
              <a:rPr lang="en-US" sz="1700" dirty="0"/>
              <a:t>and </a:t>
            </a:r>
            <a:r>
              <a:rPr lang="en-US" sz="1700" i="1" dirty="0"/>
              <a:t>Engineering Economy Wellington Award </a:t>
            </a:r>
            <a:r>
              <a:rPr lang="en-US" sz="1700" dirty="0"/>
              <a:t>from the Institute of Industrial and Systems Engineers.</a:t>
            </a:r>
          </a:p>
          <a:p>
            <a:r>
              <a:rPr lang="en-US" sz="1700" i="1" dirty="0" err="1"/>
              <a:t>Merl</a:t>
            </a:r>
            <a:r>
              <a:rPr lang="en-US" sz="1700" i="1" dirty="0"/>
              <a:t> Baker Award </a:t>
            </a:r>
            <a:r>
              <a:rPr lang="en-US" sz="1700" dirty="0"/>
              <a:t>from the American Society of Engineering Education, Engineering Management Division.</a:t>
            </a:r>
          </a:p>
        </p:txBody>
      </p:sp>
      <p:pic>
        <p:nvPicPr>
          <p:cNvPr id="6" name="Content Placeholder 5" descr="A person wearing a purple dress&#10;&#10;Description automatically generated">
            <a:extLst>
              <a:ext uri="{FF2B5EF4-FFF2-40B4-BE49-F238E27FC236}">
                <a16:creationId xmlns:a16="http://schemas.microsoft.com/office/drawing/2014/main" id="{4AD93B0A-3ED8-4F8D-8CA7-83B71D3964D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22933"/>
          <a:stretch/>
        </p:blipFill>
        <p:spPr>
          <a:xfrm>
            <a:off x="6096000" y="1036321"/>
            <a:ext cx="4685935" cy="5410199"/>
          </a:xfrm>
          <a:prstGeom prst="rect">
            <a:avLst/>
          </a:prstGeom>
        </p:spPr>
      </p:pic>
    </p:spTree>
    <p:extLst>
      <p:ext uri="{BB962C8B-B14F-4D97-AF65-F5344CB8AC3E}">
        <p14:creationId xmlns:p14="http://schemas.microsoft.com/office/powerpoint/2010/main" val="420952001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Professional Awards</a:t>
            </a:r>
          </a:p>
        </p:txBody>
      </p:sp>
      <p:sp>
        <p:nvSpPr>
          <p:cNvPr id="3" name="Content Placeholder 2"/>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000" dirty="0"/>
              <a:t>Yassaman Mirdamadi received the </a:t>
            </a:r>
            <a:r>
              <a:rPr lang="en-US" sz="2000" i="1" dirty="0"/>
              <a:t>Service Recognition Award for Professional Contributions to the National College Testing Association </a:t>
            </a:r>
            <a:r>
              <a:rPr lang="en-US" sz="2000" dirty="0"/>
              <a:t>this year for the ninth consecutive year.</a:t>
            </a:r>
          </a:p>
          <a:p>
            <a:pPr marL="0" indent="0">
              <a:buNone/>
            </a:pPr>
            <a:r>
              <a:rPr lang="en-US" sz="2000" dirty="0"/>
              <a:t>She was also elected to serve as the Secretary of the Governing Board of the Arkansas College Testing Association.</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983" r="24985" b="2"/>
          <a:stretch/>
        </p:blipFill>
        <p:spPr>
          <a:xfrm>
            <a:off x="6574358" y="1056641"/>
            <a:ext cx="3656939" cy="5410199"/>
          </a:xfrm>
          <a:prstGeom prst="rect">
            <a:avLst/>
          </a:prstGeom>
        </p:spPr>
      </p:pic>
    </p:spTree>
    <p:extLst>
      <p:ext uri="{BB962C8B-B14F-4D97-AF65-F5344CB8AC3E}">
        <p14:creationId xmlns:p14="http://schemas.microsoft.com/office/powerpoint/2010/main" val="250255884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F8515F-17ED-402E-971C-49BAFFC6CEE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International Visibility</a:t>
            </a:r>
          </a:p>
        </p:txBody>
      </p:sp>
      <p:sp>
        <p:nvSpPr>
          <p:cNvPr id="3" name="Content Placeholder 2">
            <a:extLst>
              <a:ext uri="{FF2B5EF4-FFF2-40B4-BE49-F238E27FC236}">
                <a16:creationId xmlns:a16="http://schemas.microsoft.com/office/drawing/2014/main" id="{13960117-139C-4381-8D7A-ABC51096D9D4}"/>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000" dirty="0"/>
              <a:t>Leadership from the U of A Rome Center and GSIE organized and hosted </a:t>
            </a:r>
            <a:r>
              <a:rPr lang="en-US" sz="2000" i="1" dirty="0"/>
              <a:t>30 Years in Rome</a:t>
            </a:r>
            <a:r>
              <a:rPr lang="en-US" sz="2000" dirty="0"/>
              <a:t>, a two-day celebration of the University’s academic presence in Rome.  More than 125 dignitaries, faculty, university representatives and students attended the event.</a:t>
            </a:r>
          </a:p>
        </p:txBody>
      </p:sp>
      <p:pic>
        <p:nvPicPr>
          <p:cNvPr id="10" name="Content Placeholder 9" descr="A close up of text on a white background&#10;&#10;Description automatically generated">
            <a:extLst>
              <a:ext uri="{FF2B5EF4-FFF2-40B4-BE49-F238E27FC236}">
                <a16:creationId xmlns:a16="http://schemas.microsoft.com/office/drawing/2014/main" id="{B706F4BA-1824-45B6-A0E0-5E40296C59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5718048" y="1319742"/>
            <a:ext cx="5410199" cy="4057649"/>
          </a:xfrm>
          <a:prstGeom prst="rect">
            <a:avLst/>
          </a:prstGeom>
        </p:spPr>
      </p:pic>
    </p:spTree>
    <p:extLst>
      <p:ext uri="{BB962C8B-B14F-4D97-AF65-F5344CB8AC3E}">
        <p14:creationId xmlns:p14="http://schemas.microsoft.com/office/powerpoint/2010/main" val="12350279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F32C1A-B1AA-42B2-B204-0674292E60B7}"/>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International Visibility</a:t>
            </a:r>
          </a:p>
        </p:txBody>
      </p:sp>
      <p:sp>
        <p:nvSpPr>
          <p:cNvPr id="3" name="Content Placeholder 2">
            <a:extLst>
              <a:ext uri="{FF2B5EF4-FFF2-40B4-BE49-F238E27FC236}">
                <a16:creationId xmlns:a16="http://schemas.microsoft.com/office/drawing/2014/main" id="{098E0FFF-5EC8-4DBA-B45A-B8CE512CF4F0}"/>
              </a:ext>
            </a:extLst>
          </p:cNvPr>
          <p:cNvSpPr>
            <a:spLocks noGrp="1"/>
          </p:cNvSpPr>
          <p:nvPr>
            <p:ph sz="half" idx="1"/>
          </p:nvPr>
        </p:nvSpPr>
        <p:spPr>
          <a:xfrm>
            <a:off x="4380855" y="1412489"/>
            <a:ext cx="3427283" cy="4363844"/>
          </a:xfrm>
        </p:spPr>
        <p:txBody>
          <a:bodyPr>
            <a:normAutofit/>
          </a:bodyPr>
          <a:lstStyle/>
          <a:p>
            <a:r>
              <a:rPr lang="en-US" sz="2000" dirty="0"/>
              <a:t>DeDe Long, Director of Study Abroad and International Education, chaired the conference committee for the Fulbright Association annual conference in Puebla, Mexico in November</a:t>
            </a:r>
          </a:p>
        </p:txBody>
      </p:sp>
      <p:cxnSp>
        <p:nvCxnSpPr>
          <p:cNvPr id="46" name="Straight Connector 4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5FCFEB7-C891-4CB9-B722-D21C6513E291}"/>
              </a:ext>
            </a:extLst>
          </p:cNvPr>
          <p:cNvSpPr>
            <a:spLocks noGrp="1"/>
          </p:cNvSpPr>
          <p:nvPr>
            <p:ph sz="half" idx="2"/>
          </p:nvPr>
        </p:nvSpPr>
        <p:spPr>
          <a:xfrm>
            <a:off x="8451604" y="1412489"/>
            <a:ext cx="3197701" cy="4363844"/>
          </a:xfrm>
        </p:spPr>
        <p:txBody>
          <a:bodyPr>
            <a:normAutofit/>
          </a:bodyPr>
          <a:lstStyle/>
          <a:p>
            <a:r>
              <a:rPr lang="en-US" sz="2000" dirty="0"/>
              <a:t>Ms. Long represented the University at the awarding of the Fulbright Prize to Chancellor Angela Merkel in Berlin in January 2019.</a:t>
            </a:r>
          </a:p>
        </p:txBody>
      </p:sp>
      <p:pic>
        <p:nvPicPr>
          <p:cNvPr id="6" name="Picture 5" descr="A couple of people posing for the camera&#10;&#10;Description automatically generated">
            <a:extLst>
              <a:ext uri="{FF2B5EF4-FFF2-40B4-BE49-F238E27FC236}">
                <a16:creationId xmlns:a16="http://schemas.microsoft.com/office/drawing/2014/main" id="{00D6EA51-9FEC-4BB0-81C5-9DB25372D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9500" y="3429000"/>
            <a:ext cx="4420740" cy="3314999"/>
          </a:xfrm>
          <a:prstGeom prst="rect">
            <a:avLst/>
          </a:prstGeom>
        </p:spPr>
      </p:pic>
    </p:spTree>
    <p:extLst>
      <p:ext uri="{BB962C8B-B14F-4D97-AF65-F5344CB8AC3E}">
        <p14:creationId xmlns:p14="http://schemas.microsoft.com/office/powerpoint/2010/main" val="1929567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BB726-FB14-49E0-A31A-F69E4E49A1E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err="1">
                <a:solidFill>
                  <a:srgbClr val="FFFFFF"/>
                </a:solidFill>
                <a:latin typeface="+mj-lt"/>
                <a:ea typeface="+mj-ea"/>
                <a:cs typeface="+mj-cs"/>
              </a:rPr>
              <a:t>InternationalVisibility</a:t>
            </a:r>
            <a:endParaRPr lang="en-US" sz="48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58053F9-68D6-43CF-B7BA-EA83C9B70790}"/>
              </a:ext>
            </a:extLst>
          </p:cNvPr>
          <p:cNvSpPr>
            <a:spLocks noGrp="1"/>
          </p:cNvSpPr>
          <p:nvPr>
            <p:ph sz="half"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DeDe Long received the Life Membership Award from NAFSA: Association of International Educators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group of people posing for a photo&#10;&#10;Description automatically generated">
            <a:extLst>
              <a:ext uri="{FF2B5EF4-FFF2-40B4-BE49-F238E27FC236}">
                <a16:creationId xmlns:a16="http://schemas.microsoft.com/office/drawing/2014/main" id="{13CB1F53-8E9D-41A6-8561-3AEA6C8D611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3279793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AC803C-6866-482C-B17D-273406D4314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National Visibility</a:t>
            </a:r>
          </a:p>
        </p:txBody>
      </p:sp>
      <p:sp>
        <p:nvSpPr>
          <p:cNvPr id="3" name="Content Placeholder 2">
            <a:extLst>
              <a:ext uri="{FF2B5EF4-FFF2-40B4-BE49-F238E27FC236}">
                <a16:creationId xmlns:a16="http://schemas.microsoft.com/office/drawing/2014/main" id="{5BD99311-551B-43A9-BF68-3E3E657F8FAE}"/>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400" dirty="0"/>
              <a:t>The Environmental Dynamics program supported the National Council for Science and the Environment meeting, with the Fay Jones School of Architecture and Design, June 24-26, on the UA campus.</a:t>
            </a:r>
          </a:p>
          <a:p>
            <a:endParaRPr lang="en-US" sz="2000" dirty="0"/>
          </a:p>
        </p:txBody>
      </p:sp>
      <p:pic>
        <p:nvPicPr>
          <p:cNvPr id="10" name="Content Placeholder 9" descr="A picture containing table, bed, drawing&#10;&#10;Description automatically generated">
            <a:extLst>
              <a:ext uri="{FF2B5EF4-FFF2-40B4-BE49-F238E27FC236}">
                <a16:creationId xmlns:a16="http://schemas.microsoft.com/office/drawing/2014/main" id="{3283C7DD-F95F-486E-97E1-57343BB72ED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07678"/>
            <a:ext cx="6250769" cy="4281776"/>
          </a:xfrm>
          <a:prstGeom prst="rect">
            <a:avLst/>
          </a:prstGeom>
        </p:spPr>
      </p:pic>
    </p:spTree>
    <p:extLst>
      <p:ext uri="{BB962C8B-B14F-4D97-AF65-F5344CB8AC3E}">
        <p14:creationId xmlns:p14="http://schemas.microsoft.com/office/powerpoint/2010/main" val="303462972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3ED8A-B48C-42DB-839B-BF467EBF9D25}"/>
              </a:ext>
            </a:extLst>
          </p:cNvPr>
          <p:cNvSpPr>
            <a:spLocks noGrp="1"/>
          </p:cNvSpPr>
          <p:nvPr>
            <p:ph type="title"/>
          </p:nvPr>
        </p:nvSpPr>
        <p:spPr>
          <a:xfrm>
            <a:off x="804672" y="1412489"/>
            <a:ext cx="2871095" cy="2156621"/>
          </a:xfrm>
        </p:spPr>
        <p:txBody>
          <a:bodyPr anchor="t">
            <a:normAutofit/>
          </a:bodyPr>
          <a:lstStyle/>
          <a:p>
            <a:r>
              <a:rPr lang="en-US" sz="3600">
                <a:solidFill>
                  <a:srgbClr val="FFFFFF"/>
                </a:solidFill>
              </a:rPr>
              <a:t>National Visibility - GPSC</a:t>
            </a:r>
          </a:p>
        </p:txBody>
      </p:sp>
      <p:sp>
        <p:nvSpPr>
          <p:cNvPr id="3" name="Content Placeholder 2">
            <a:extLst>
              <a:ext uri="{FF2B5EF4-FFF2-40B4-BE49-F238E27FC236}">
                <a16:creationId xmlns:a16="http://schemas.microsoft.com/office/drawing/2014/main" id="{1DC3D68E-5C70-4A5F-B4F0-36BB1252F5CE}"/>
              </a:ext>
            </a:extLst>
          </p:cNvPr>
          <p:cNvSpPr>
            <a:spLocks noGrp="1"/>
          </p:cNvSpPr>
          <p:nvPr>
            <p:ph sz="half" idx="1"/>
          </p:nvPr>
        </p:nvSpPr>
        <p:spPr>
          <a:xfrm>
            <a:off x="5198993" y="1412489"/>
            <a:ext cx="2926080" cy="4363844"/>
          </a:xfrm>
        </p:spPr>
        <p:txBody>
          <a:bodyPr>
            <a:normAutofit/>
          </a:bodyPr>
          <a:lstStyle/>
          <a:p>
            <a:r>
              <a:rPr lang="en-US" sz="2000"/>
              <a:t>The Graduate and Professional Student Congress was recognized as the regional and national  member of the year by the National Association of Graduate and Professional Schools – the only organization ever to win twice in a row.</a:t>
            </a:r>
          </a:p>
        </p:txBody>
      </p:sp>
      <p:sp>
        <p:nvSpPr>
          <p:cNvPr id="4" name="Content Placeholder 3">
            <a:extLst>
              <a:ext uri="{FF2B5EF4-FFF2-40B4-BE49-F238E27FC236}">
                <a16:creationId xmlns:a16="http://schemas.microsoft.com/office/drawing/2014/main" id="{348C390B-161B-412A-9FDD-6F0FA513F8B5}"/>
              </a:ext>
            </a:extLst>
          </p:cNvPr>
          <p:cNvSpPr>
            <a:spLocks noGrp="1"/>
          </p:cNvSpPr>
          <p:nvPr>
            <p:ph sz="half" idx="2"/>
          </p:nvPr>
        </p:nvSpPr>
        <p:spPr>
          <a:xfrm>
            <a:off x="8451604" y="1412489"/>
            <a:ext cx="2926080" cy="4363844"/>
          </a:xfrm>
        </p:spPr>
        <p:txBody>
          <a:bodyPr>
            <a:normAutofit/>
          </a:bodyPr>
          <a:lstStyle/>
          <a:p>
            <a:r>
              <a:rPr lang="en-US" sz="2000"/>
              <a:t>GPSC hosted the meetings of the national association in Fayetteville in November 2018.</a:t>
            </a:r>
          </a:p>
        </p:txBody>
      </p:sp>
    </p:spTree>
    <p:extLst>
      <p:ext uri="{BB962C8B-B14F-4D97-AF65-F5344CB8AC3E}">
        <p14:creationId xmlns:p14="http://schemas.microsoft.com/office/powerpoint/2010/main" val="424735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7BDD5-983B-4EE3-BB76-2834150CF3D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Regional Visibility</a:t>
            </a:r>
          </a:p>
        </p:txBody>
      </p:sp>
      <p:sp>
        <p:nvSpPr>
          <p:cNvPr id="3" name="Content Placeholder 2">
            <a:extLst>
              <a:ext uri="{FF2B5EF4-FFF2-40B4-BE49-F238E27FC236}">
                <a16:creationId xmlns:a16="http://schemas.microsoft.com/office/drawing/2014/main" id="{860851B9-7A3C-4727-B85B-9EFA965DB319}"/>
              </a:ext>
            </a:extLst>
          </p:cNvPr>
          <p:cNvSpPr>
            <a:spLocks noGrp="1"/>
          </p:cNvSpPr>
          <p:nvPr>
            <p:ph sz="half" idx="1"/>
          </p:nvPr>
        </p:nvSpPr>
        <p:spPr>
          <a:xfrm>
            <a:off x="5021821" y="5550568"/>
            <a:ext cx="6465286" cy="602551"/>
          </a:xfrm>
        </p:spPr>
        <p:txBody>
          <a:bodyPr vert="horz" lIns="91440" tIns="45720" rIns="91440" bIns="45720" rtlCol="0">
            <a:normAutofit/>
          </a:bodyPr>
          <a:lstStyle/>
          <a:p>
            <a:pPr marL="0" indent="0">
              <a:buNone/>
            </a:pPr>
            <a:r>
              <a:rPr lang="en-US" sz="1700" kern="1200">
                <a:solidFill>
                  <a:srgbClr val="8BE9FE"/>
                </a:solidFill>
                <a:latin typeface="+mn-lt"/>
                <a:ea typeface="+mn-ea"/>
                <a:cs typeface="+mn-cs"/>
              </a:rPr>
              <a:t>Dean Needy was selected as the chair-elect of the </a:t>
            </a:r>
            <a:r>
              <a:rPr lang="en-US" sz="1700" i="1" kern="1200">
                <a:solidFill>
                  <a:srgbClr val="8BE9FE"/>
                </a:solidFill>
                <a:latin typeface="+mn-lt"/>
                <a:ea typeface="+mn-ea"/>
                <a:cs typeface="+mn-cs"/>
              </a:rPr>
              <a:t>Conference of Southern Graduate Schools</a:t>
            </a:r>
          </a:p>
        </p:txBody>
      </p:sp>
      <p:cxnSp>
        <p:nvCxnSpPr>
          <p:cNvPr id="27" name="Straight Connector 2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erson standing in a room&#10;&#10;Description automatically generated">
            <a:extLst>
              <a:ext uri="{FF2B5EF4-FFF2-40B4-BE49-F238E27FC236}">
                <a16:creationId xmlns:a16="http://schemas.microsoft.com/office/drawing/2014/main" id="{6BE22FA5-CC82-4F48-B38E-47D443B043F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2" b="2910"/>
          <a:stretch/>
        </p:blipFill>
        <p:spPr>
          <a:xfrm>
            <a:off x="317635" y="321733"/>
            <a:ext cx="4160452" cy="6214534"/>
          </a:xfrm>
          <a:prstGeom prst="rect">
            <a:avLst/>
          </a:prstGeom>
        </p:spPr>
      </p:pic>
      <p:pic>
        <p:nvPicPr>
          <p:cNvPr id="5" name="Content Placeholder 5" descr="A group of people posing for the camera&#10;&#10;Description automatically generated">
            <a:extLst>
              <a:ext uri="{FF2B5EF4-FFF2-40B4-BE49-F238E27FC236}">
                <a16:creationId xmlns:a16="http://schemas.microsoft.com/office/drawing/2014/main" id="{369025A5-9CB0-4476-869B-B8BBCDBFC5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69" r="2" b="37457"/>
          <a:stretch/>
        </p:blipFill>
        <p:spPr>
          <a:xfrm>
            <a:off x="4583487" y="820004"/>
            <a:ext cx="7217085" cy="3008188"/>
          </a:xfrm>
          <a:prstGeom prst="rect">
            <a:avLst/>
          </a:prstGeom>
        </p:spPr>
      </p:pic>
    </p:spTree>
    <p:extLst>
      <p:ext uri="{BB962C8B-B14F-4D97-AF65-F5344CB8AC3E}">
        <p14:creationId xmlns:p14="http://schemas.microsoft.com/office/powerpoint/2010/main" val="278726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9" name="Rectangle 18">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0">
            <a:extLst>
              <a:ext uri="{FF2B5EF4-FFF2-40B4-BE49-F238E27FC236}">
                <a16:creationId xmlns:a16="http://schemas.microsoft.com/office/drawing/2014/main" id="{1F7493F1-D69A-422C-A2FF-0FFF7AE0E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45059F1-FA8F-47BE-BD05-39416B3A01EC}"/>
              </a:ext>
            </a:extLst>
          </p:cNvPr>
          <p:cNvSpPr>
            <a:spLocks noGrp="1"/>
          </p:cNvSpPr>
          <p:nvPr>
            <p:ph type="title"/>
          </p:nvPr>
        </p:nvSpPr>
        <p:spPr>
          <a:xfrm>
            <a:off x="630936" y="4892040"/>
            <a:ext cx="3767328" cy="1325880"/>
          </a:xfrm>
        </p:spPr>
        <p:txBody>
          <a:bodyPr vert="horz" lIns="91440" tIns="45720" rIns="91440" bIns="45720" rtlCol="0" anchor="ctr">
            <a:normAutofit/>
          </a:bodyPr>
          <a:lstStyle/>
          <a:p>
            <a:r>
              <a:rPr lang="en-US" sz="2800" dirty="0">
                <a:solidFill>
                  <a:schemeClr val="bg1"/>
                </a:solidFill>
              </a:rPr>
              <a:t>Regional Visibility -NAFSA Region III Conference</a:t>
            </a:r>
          </a:p>
        </p:txBody>
      </p:sp>
      <p:pic>
        <p:nvPicPr>
          <p:cNvPr id="6" name="Content Placeholder 5" descr="A person standing in front of a screen&#10;&#10;Description automatically generated">
            <a:extLst>
              <a:ext uri="{FF2B5EF4-FFF2-40B4-BE49-F238E27FC236}">
                <a16:creationId xmlns:a16="http://schemas.microsoft.com/office/drawing/2014/main" id="{2502AF15-3BDA-4F90-A43E-896779BAD3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3186" y="424328"/>
            <a:ext cx="3193677" cy="3735295"/>
          </a:xfrm>
          <a:prstGeom prst="rect">
            <a:avLst/>
          </a:prstGeom>
        </p:spPr>
      </p:pic>
      <p:pic>
        <p:nvPicPr>
          <p:cNvPr id="7" name="Content Placeholder 5" descr="A group of people sitting in front of a window&#10;&#10;Description automatically generated">
            <a:extLst>
              <a:ext uri="{FF2B5EF4-FFF2-40B4-BE49-F238E27FC236}">
                <a16:creationId xmlns:a16="http://schemas.microsoft.com/office/drawing/2014/main" id="{43574843-8E9F-44DD-82E1-7ED8F4BAF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777" y="424328"/>
            <a:ext cx="4980395" cy="3735295"/>
          </a:xfrm>
          <a:prstGeom prst="rect">
            <a:avLst/>
          </a:prstGeom>
        </p:spPr>
      </p:pic>
      <p:cxnSp>
        <p:nvCxnSpPr>
          <p:cNvPr id="41" name="Straight Connector 22">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A3825DF-D764-4003-9FB8-1D69F51EC08E}"/>
              </a:ext>
            </a:extLst>
          </p:cNvPr>
          <p:cNvSpPr>
            <a:spLocks noGrp="1"/>
          </p:cNvSpPr>
          <p:nvPr>
            <p:ph sz="half" idx="2"/>
          </p:nvPr>
        </p:nvSpPr>
        <p:spPr>
          <a:xfrm>
            <a:off x="4882896" y="4828032"/>
            <a:ext cx="6675120" cy="1463040"/>
          </a:xfrm>
        </p:spPr>
        <p:txBody>
          <a:bodyPr vert="horz" lIns="91440" tIns="45720" rIns="91440" bIns="45720" rtlCol="0" anchor="ctr">
            <a:normAutofit/>
          </a:bodyPr>
          <a:lstStyle/>
          <a:p>
            <a:r>
              <a:rPr lang="en-US" sz="1700" dirty="0">
                <a:solidFill>
                  <a:schemeClr val="bg1"/>
                </a:solidFill>
              </a:rPr>
              <a:t>Karl Anderson served as the chair of this years’ conference</a:t>
            </a:r>
          </a:p>
          <a:p>
            <a:r>
              <a:rPr lang="en-US" sz="1700" dirty="0">
                <a:solidFill>
                  <a:schemeClr val="bg1"/>
                </a:solidFill>
              </a:rPr>
              <a:t>Laura Moix was the conference planner.</a:t>
            </a:r>
          </a:p>
          <a:p>
            <a:r>
              <a:rPr lang="en-US" sz="1700" dirty="0">
                <a:solidFill>
                  <a:schemeClr val="bg1"/>
                </a:solidFill>
              </a:rPr>
              <a:t>Dean Rom addressed the attendees at the SIO reception</a:t>
            </a:r>
          </a:p>
        </p:txBody>
      </p:sp>
    </p:spTree>
    <p:extLst>
      <p:ext uri="{BB962C8B-B14F-4D97-AF65-F5344CB8AC3E}">
        <p14:creationId xmlns:p14="http://schemas.microsoft.com/office/powerpoint/2010/main" val="2875669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A3A620-64F7-4FEE-8290-08519116845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Outreach</a:t>
            </a:r>
          </a:p>
        </p:txBody>
      </p:sp>
      <p:sp>
        <p:nvSpPr>
          <p:cNvPr id="3" name="Content Placeholder 2">
            <a:extLst>
              <a:ext uri="{FF2B5EF4-FFF2-40B4-BE49-F238E27FC236}">
                <a16:creationId xmlns:a16="http://schemas.microsoft.com/office/drawing/2014/main" id="{08D145A5-0E85-4E31-85CE-33B01E67A9CD}"/>
              </a:ext>
            </a:extLst>
          </p:cNvPr>
          <p:cNvSpPr>
            <a:spLocks noGrp="1"/>
          </p:cNvSpPr>
          <p:nvPr>
            <p:ph sz="half" idx="1"/>
          </p:nvPr>
        </p:nvSpPr>
        <p:spPr>
          <a:xfrm>
            <a:off x="643468" y="2638043"/>
            <a:ext cx="3363974" cy="3415623"/>
          </a:xfrm>
        </p:spPr>
        <p:txBody>
          <a:bodyPr vert="horz" lIns="91440" tIns="45720" rIns="91440" bIns="45720" rtlCol="0">
            <a:normAutofit/>
          </a:bodyPr>
          <a:lstStyle/>
          <a:p>
            <a:r>
              <a:rPr lang="en-US" sz="2000" dirty="0"/>
              <a:t>Because of the efforts of Julie Olsen, Vicky Hartwell and Laura Moix, five U of A graduate student were awarded the P.E.O. (Philanthropic Educational Organization) Scholar awards for the 2019-20 academic year.</a:t>
            </a:r>
          </a:p>
        </p:txBody>
      </p:sp>
      <p:pic>
        <p:nvPicPr>
          <p:cNvPr id="6" name="Content Placeholder 5" descr="A group of people sitting at a table in a room&#10;&#10;Description automatically generated">
            <a:extLst>
              <a:ext uri="{FF2B5EF4-FFF2-40B4-BE49-F238E27FC236}">
                <a16:creationId xmlns:a16="http://schemas.microsoft.com/office/drawing/2014/main" id="{BD7EA85D-F507-49A2-A204-E3BED3262D7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004529"/>
            <a:ext cx="6250769" cy="4688074"/>
          </a:xfrm>
          <a:prstGeom prst="rect">
            <a:avLst/>
          </a:prstGeom>
        </p:spPr>
      </p:pic>
    </p:spTree>
    <p:extLst>
      <p:ext uri="{BB962C8B-B14F-4D97-AF65-F5344CB8AC3E}">
        <p14:creationId xmlns:p14="http://schemas.microsoft.com/office/powerpoint/2010/main" val="8680726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C9A44-2B7A-46F9-91CF-BE5434734044}"/>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a:t>Emily Graham</a:t>
            </a:r>
          </a:p>
        </p:txBody>
      </p:sp>
      <p:grpSp>
        <p:nvGrpSpPr>
          <p:cNvPr id="14" name="Group 13">
            <a:extLst>
              <a:ext uri="{FF2B5EF4-FFF2-40B4-BE49-F238E27FC236}">
                <a16:creationId xmlns:a16="http://schemas.microsoft.com/office/drawing/2014/main" id="{45E2E1AA-FCC7-4C80-AD5D-341E9F49E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6464808" y="73152"/>
            <a:chExt cx="1178966" cy="232963"/>
          </a:xfrm>
        </p:grpSpPr>
        <p:sp>
          <p:nvSpPr>
            <p:cNvPr id="15" name="Rectangle 64">
              <a:extLst>
                <a:ext uri="{FF2B5EF4-FFF2-40B4-BE49-F238E27FC236}">
                  <a16:creationId xmlns:a16="http://schemas.microsoft.com/office/drawing/2014/main" id="{45A9BC78-B2A2-4EE8-918E-A0980A3C7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B6B4C4EF-CD72-4C2A-AF9D-4AE3396C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7F3F9387-E772-47C0-8EFF-6018760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5272C286-4AD1-4B30-8B2E-956F1985B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78929639-54CA-43F0-B7FB-73B6C4E37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9FF9CC1E-36C1-4F95-B488-90B3CD19C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4636A28A-DD6F-4893-ADF6-98944467B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20D4C555-D791-4F9B-98BC-EF9B706D6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402F52F8-932B-4EB1-A835-A729F43E5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2211490-31FB-446C-A954-BD9E7A13C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6037A67-611E-4259-B82F-778469D2A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97CB0E6-A613-4E52-9D74-E0A730598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272F6CBC-908D-428B-996E-7698ABA2E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22F6F6CC-2B33-404F-9226-267964229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603C3C50-3545-4D3F-AFB9-6693DBA66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DFEA65-6A53-42D0-B43C-E83253D84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E0A6F791-574E-491C-A2AC-49729C2ED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0FF9C5B-20CC-4916-86B8-F44F009EA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AA3AA5D-F560-4530-9097-757F6612F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194DD1A-45E8-4A26-B4F8-8A916522D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person sitting on a desk&#10;&#10;Description automatically generated">
            <a:extLst>
              <a:ext uri="{FF2B5EF4-FFF2-40B4-BE49-F238E27FC236}">
                <a16:creationId xmlns:a16="http://schemas.microsoft.com/office/drawing/2014/main" id="{BFAC4943-C85C-496C-985B-8692F84CBA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9966" b="2"/>
          <a:stretch/>
        </p:blipFill>
        <p:spPr>
          <a:xfrm rot="5400000">
            <a:off x="420624" y="749808"/>
            <a:ext cx="5522976" cy="5175504"/>
          </a:xfrm>
          <a:prstGeom prst="rect">
            <a:avLst/>
          </a:prstGeom>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552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04A5A-6683-4262-97FB-DF31C2541C31}"/>
              </a:ext>
            </a:extLst>
          </p:cNvPr>
          <p:cNvSpPr>
            <a:spLocks noGrp="1"/>
          </p:cNvSpPr>
          <p:nvPr>
            <p:ph type="title"/>
          </p:nvPr>
        </p:nvSpPr>
        <p:spPr>
          <a:xfrm>
            <a:off x="838200" y="963507"/>
            <a:ext cx="3494362" cy="4930986"/>
          </a:xfrm>
        </p:spPr>
        <p:txBody>
          <a:bodyPr>
            <a:normAutofit/>
          </a:bodyPr>
          <a:lstStyle/>
          <a:p>
            <a:pPr algn="r"/>
            <a:r>
              <a:rPr lang="en-US">
                <a:solidFill>
                  <a:schemeClr val="accent1"/>
                </a:solidFill>
              </a:rPr>
              <a:t>Development</a:t>
            </a:r>
          </a:p>
        </p:txBody>
      </p:sp>
      <p:cxnSp>
        <p:nvCxnSpPr>
          <p:cNvPr id="25" name="Straight Connector 24">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E64E03-1F22-4ECA-AE54-29ABBF37E899}"/>
              </a:ext>
            </a:extLst>
          </p:cNvPr>
          <p:cNvSpPr>
            <a:spLocks noGrp="1"/>
          </p:cNvSpPr>
          <p:nvPr>
            <p:ph sz="half" idx="1"/>
          </p:nvPr>
        </p:nvSpPr>
        <p:spPr>
          <a:xfrm>
            <a:off x="4976030" y="963507"/>
            <a:ext cx="6250940" cy="2304627"/>
          </a:xfrm>
        </p:spPr>
        <p:txBody>
          <a:bodyPr anchor="b">
            <a:normAutofit/>
          </a:bodyPr>
          <a:lstStyle/>
          <a:p>
            <a:pPr lvl="0"/>
            <a:r>
              <a:rPr lang="en-US" sz="2000"/>
              <a:t>Total Campaign Arkansas fundraising for GSIE/VPRI was $2,897,147 as of June 30, 2019.</a:t>
            </a:r>
          </a:p>
        </p:txBody>
      </p:sp>
      <p:sp>
        <p:nvSpPr>
          <p:cNvPr id="4" name="Content Placeholder 3">
            <a:extLst>
              <a:ext uri="{FF2B5EF4-FFF2-40B4-BE49-F238E27FC236}">
                <a16:creationId xmlns:a16="http://schemas.microsoft.com/office/drawing/2014/main" id="{179989AE-C0E7-4980-A9CF-7EC5F2CF74C2}"/>
              </a:ext>
            </a:extLst>
          </p:cNvPr>
          <p:cNvSpPr>
            <a:spLocks noGrp="1"/>
          </p:cNvSpPr>
          <p:nvPr>
            <p:ph sz="half" idx="2"/>
          </p:nvPr>
        </p:nvSpPr>
        <p:spPr>
          <a:xfrm>
            <a:off x="4976030" y="3589866"/>
            <a:ext cx="6250940" cy="2304628"/>
          </a:xfrm>
        </p:spPr>
        <p:txBody>
          <a:bodyPr>
            <a:normAutofit/>
          </a:bodyPr>
          <a:lstStyle/>
          <a:p>
            <a:pPr lvl="0"/>
            <a:r>
              <a:rPr lang="en-US" sz="2000"/>
              <a:t>During the </a:t>
            </a:r>
            <a:r>
              <a:rPr lang="en-US" sz="2000" i="1"/>
              <a:t>All in For Arkansas</a:t>
            </a:r>
            <a:r>
              <a:rPr lang="en-US" sz="2000"/>
              <a:t> campaign, GSIE received 55 gifts from GSIE alumni, staff and friends totaling $6,862.</a:t>
            </a:r>
          </a:p>
          <a:p>
            <a:endParaRPr lang="en-US" sz="2000"/>
          </a:p>
        </p:txBody>
      </p:sp>
    </p:spTree>
    <p:extLst>
      <p:ext uri="{BB962C8B-B14F-4D97-AF65-F5344CB8AC3E}">
        <p14:creationId xmlns:p14="http://schemas.microsoft.com/office/powerpoint/2010/main" val="60110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89E6D-39FF-4CCA-A226-976DD27ED65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Development</a:t>
            </a:r>
          </a:p>
        </p:txBody>
      </p:sp>
      <p:sp>
        <p:nvSpPr>
          <p:cNvPr id="3" name="Content Placeholder 2">
            <a:extLst>
              <a:ext uri="{FF2B5EF4-FFF2-40B4-BE49-F238E27FC236}">
                <a16:creationId xmlns:a16="http://schemas.microsoft.com/office/drawing/2014/main" id="{015F74BD-7BB4-4DB5-B619-DD0C25BAC385}"/>
              </a:ext>
            </a:extLst>
          </p:cNvPr>
          <p:cNvSpPr>
            <a:spLocks noGrp="1"/>
          </p:cNvSpPr>
          <p:nvPr>
            <p:ph sz="half"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Many members of GSIE traveled across the U.S. and the world to visit with alumni and friends.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roup of people posing for the camera&#10;&#10;Description automatically generated">
            <a:extLst>
              <a:ext uri="{FF2B5EF4-FFF2-40B4-BE49-F238E27FC236}">
                <a16:creationId xmlns:a16="http://schemas.microsoft.com/office/drawing/2014/main" id="{D1B6301C-F394-4B6D-AB47-CD155E30426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3822" y="975393"/>
            <a:ext cx="6553545" cy="4915156"/>
          </a:xfrm>
          <a:prstGeom prst="rect">
            <a:avLst/>
          </a:prstGeom>
        </p:spPr>
      </p:pic>
    </p:spTree>
    <p:extLst>
      <p:ext uri="{BB962C8B-B14F-4D97-AF65-F5344CB8AC3E}">
        <p14:creationId xmlns:p14="http://schemas.microsoft.com/office/powerpoint/2010/main" val="3973637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489CAC-B2F8-4FB2-9023-09A4B968CFF8}"/>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3200" kern="1200" dirty="0">
                <a:solidFill>
                  <a:schemeClr val="tx1"/>
                </a:solidFill>
                <a:latin typeface="+mj-lt"/>
                <a:ea typeface="+mj-ea"/>
                <a:cs typeface="+mj-cs"/>
              </a:rPr>
              <a:t>Development</a:t>
            </a:r>
          </a:p>
        </p:txBody>
      </p:sp>
      <p:sp>
        <p:nvSpPr>
          <p:cNvPr id="4" name="Content Placeholder 3">
            <a:extLst>
              <a:ext uri="{FF2B5EF4-FFF2-40B4-BE49-F238E27FC236}">
                <a16:creationId xmlns:a16="http://schemas.microsoft.com/office/drawing/2014/main" id="{C9F0AF99-5CCA-4B29-A01E-E6A8290BD692}"/>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dirty="0"/>
              <a:t>Michael Rau was selected as the winner of the 2018 University Advancement Winter Scene Holiday Design Contest.</a:t>
            </a:r>
          </a:p>
        </p:txBody>
      </p:sp>
      <p:pic>
        <p:nvPicPr>
          <p:cNvPr id="8" name="Content Placeholder 7" descr="A picture containing toy, sitting, table, small&#10;&#10;Description automatically generated">
            <a:extLst>
              <a:ext uri="{FF2B5EF4-FFF2-40B4-BE49-F238E27FC236}">
                <a16:creationId xmlns:a16="http://schemas.microsoft.com/office/drawing/2014/main" id="{59A88265-E208-4073-AEE9-789BC38396B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97763" y="1113917"/>
            <a:ext cx="6250769" cy="4469299"/>
          </a:xfrm>
          <a:prstGeom prst="rect">
            <a:avLst/>
          </a:prstGeom>
        </p:spPr>
      </p:pic>
    </p:spTree>
    <p:extLst>
      <p:ext uri="{BB962C8B-B14F-4D97-AF65-F5344CB8AC3E}">
        <p14:creationId xmlns:p14="http://schemas.microsoft.com/office/powerpoint/2010/main" val="373798130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Graduate School </a:t>
            </a:r>
          </a:p>
        </p:txBody>
      </p:sp>
      <p:cxnSp>
        <p:nvCxnSpPr>
          <p:cNvPr id="24"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7FE7A8-C841-4EE5-8544-2239419E583D}"/>
              </a:ext>
            </a:extLst>
          </p:cNvPr>
          <p:cNvSpPr>
            <a:spLocks noGrp="1"/>
          </p:cNvSpPr>
          <p:nvPr>
            <p:ph sz="half" idx="1"/>
          </p:nvPr>
        </p:nvSpPr>
        <p:spPr>
          <a:xfrm>
            <a:off x="4976031" y="963877"/>
            <a:ext cx="6377769" cy="4930246"/>
          </a:xfrm>
        </p:spPr>
        <p:txBody>
          <a:bodyPr vert="horz" lIns="91440" tIns="45720" rIns="91440" bIns="45720" rtlCol="0" anchor="ctr">
            <a:normAutofit/>
          </a:bodyPr>
          <a:lstStyle/>
          <a:p>
            <a:pPr marL="0" indent="0">
              <a:buNone/>
            </a:pPr>
            <a:r>
              <a:rPr lang="en-US" sz="2400" dirty="0"/>
              <a:t>The Admissions Office processed 7,458 applications (fall 2018, spring 2019, summer 2019).</a:t>
            </a:r>
          </a:p>
          <a:p>
            <a:pPr lvl="1"/>
            <a:r>
              <a:rPr lang="en-US" dirty="0"/>
              <a:t>4,601 domestic graduate</a:t>
            </a:r>
          </a:p>
          <a:p>
            <a:pPr lvl="1"/>
            <a:r>
              <a:rPr lang="en-US" dirty="0"/>
              <a:t>1,553 international graduate</a:t>
            </a:r>
          </a:p>
          <a:p>
            <a:pPr lvl="1"/>
            <a:r>
              <a:rPr lang="en-US" dirty="0"/>
              <a:t>1,304 international undergraduate</a:t>
            </a:r>
          </a:p>
          <a:p>
            <a:endParaRPr lang="en-US" sz="2400" dirty="0"/>
          </a:p>
        </p:txBody>
      </p:sp>
    </p:spTree>
    <p:extLst>
      <p:ext uri="{BB962C8B-B14F-4D97-AF65-F5344CB8AC3E}">
        <p14:creationId xmlns:p14="http://schemas.microsoft.com/office/powerpoint/2010/main" val="3712624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Graduate School</a:t>
            </a:r>
          </a:p>
        </p:txBody>
      </p:sp>
      <p:cxnSp>
        <p:nvCxnSpPr>
          <p:cNvPr id="13"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897C80-9F16-4D71-98F7-8B7F0B764945}"/>
              </a:ext>
            </a:extLst>
          </p:cNvPr>
          <p:cNvSpPr>
            <a:spLocks noGrp="1"/>
          </p:cNvSpPr>
          <p:nvPr>
            <p:ph sz="half" idx="1"/>
          </p:nvPr>
        </p:nvSpPr>
        <p:spPr>
          <a:xfrm>
            <a:off x="4976031" y="963877"/>
            <a:ext cx="6377769" cy="4930246"/>
          </a:xfrm>
        </p:spPr>
        <p:txBody>
          <a:bodyPr vert="horz" lIns="91440" tIns="45720" rIns="91440" bIns="45720" rtlCol="0" anchor="ctr">
            <a:normAutofit/>
          </a:bodyPr>
          <a:lstStyle/>
          <a:p>
            <a:pPr lvl="0"/>
            <a:r>
              <a:rPr lang="en-US" sz="2400"/>
              <a:t>Fall 2018 graduate enrollment was 4,024, a 3.29% decrease from the previous year. As a percentage of the total University enrollment, graduate student enrollment decreased from 15.10% in Fall 2017 to 14.49% in Fall 2018, becoming the third lowest in the SEC after Alabama and the University of Mississippi. </a:t>
            </a:r>
          </a:p>
          <a:p>
            <a:pPr lvl="0"/>
            <a:r>
              <a:rPr lang="en-US" sz="2400"/>
              <a:t>Graduate enrollment of under-represented minorities was 19.8% of total domestic graduate enrollment in Fall 2018 compared to 18.3% in Fall 2017; enrollment of under-represented minorities in doctoral programs increased from 169 in Fall 2017 to 174 in Fall 2018.</a:t>
            </a:r>
          </a:p>
          <a:p>
            <a:pPr marL="0"/>
            <a:endParaRPr lang="en-US" sz="2400"/>
          </a:p>
        </p:txBody>
      </p:sp>
    </p:spTree>
    <p:extLst>
      <p:ext uri="{BB962C8B-B14F-4D97-AF65-F5344CB8AC3E}">
        <p14:creationId xmlns:p14="http://schemas.microsoft.com/office/powerpoint/2010/main" val="1596190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5F944-B821-4153-9EC9-9D95688C2689}"/>
              </a:ext>
            </a:extLst>
          </p:cNvPr>
          <p:cNvSpPr>
            <a:spLocks noGrp="1"/>
          </p:cNvSpPr>
          <p:nvPr>
            <p:ph type="title"/>
          </p:nvPr>
        </p:nvSpPr>
        <p:spPr>
          <a:xfrm>
            <a:off x="838200" y="963507"/>
            <a:ext cx="3494362" cy="4930986"/>
          </a:xfrm>
        </p:spPr>
        <p:txBody>
          <a:bodyPr>
            <a:normAutofit/>
          </a:bodyPr>
          <a:lstStyle/>
          <a:p>
            <a:pPr algn="r"/>
            <a:r>
              <a:rPr lang="en-US">
                <a:solidFill>
                  <a:schemeClr val="accent1"/>
                </a:solidFill>
              </a:rPr>
              <a:t>Graduate School</a:t>
            </a:r>
          </a:p>
        </p:txBody>
      </p:sp>
      <p:cxnSp>
        <p:nvCxnSpPr>
          <p:cNvPr id="18" name="Straight Connector 17">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1C1F2D-DA57-4C43-8561-792A4C095955}"/>
              </a:ext>
            </a:extLst>
          </p:cNvPr>
          <p:cNvSpPr>
            <a:spLocks noGrp="1"/>
          </p:cNvSpPr>
          <p:nvPr>
            <p:ph sz="half" idx="1"/>
          </p:nvPr>
        </p:nvSpPr>
        <p:spPr>
          <a:xfrm>
            <a:off x="4976030" y="963507"/>
            <a:ext cx="6250940" cy="2304627"/>
          </a:xfrm>
        </p:spPr>
        <p:txBody>
          <a:bodyPr anchor="b">
            <a:normAutofit/>
          </a:bodyPr>
          <a:lstStyle/>
          <a:p>
            <a:r>
              <a:rPr lang="en-US" sz="2000"/>
              <a:t>In the most recent graduation year (2017-18), we awarded master’s degrees to 1,114 students (78 fewer than the year before) and doctoral degrees to 204 students (36 more than in the previous graduation year). </a:t>
            </a:r>
          </a:p>
        </p:txBody>
      </p:sp>
      <p:sp>
        <p:nvSpPr>
          <p:cNvPr id="4" name="Content Placeholder 3">
            <a:extLst>
              <a:ext uri="{FF2B5EF4-FFF2-40B4-BE49-F238E27FC236}">
                <a16:creationId xmlns:a16="http://schemas.microsoft.com/office/drawing/2014/main" id="{E74C8F9D-AFED-4A88-A426-01EFE6D77943}"/>
              </a:ext>
            </a:extLst>
          </p:cNvPr>
          <p:cNvSpPr>
            <a:spLocks noGrp="1"/>
          </p:cNvSpPr>
          <p:nvPr>
            <p:ph sz="half" idx="2"/>
          </p:nvPr>
        </p:nvSpPr>
        <p:spPr>
          <a:xfrm>
            <a:off x="4976030" y="3589866"/>
            <a:ext cx="6250940" cy="2304628"/>
          </a:xfrm>
        </p:spPr>
        <p:txBody>
          <a:bodyPr>
            <a:normAutofit/>
          </a:bodyPr>
          <a:lstStyle/>
          <a:p>
            <a:r>
              <a:rPr lang="en-US" sz="2000"/>
              <a:t>Graduate School staff completed more than 1,500 thesis/dissertation pre-checks and processed 460 submissions.  As the result of a resignation, Julie Rogers single-handedly processed all thesis/dissertation submissions for spring 2019. She was more than happy to welcome Leigh Marshall as the new graduation specialist.</a:t>
            </a:r>
          </a:p>
          <a:p>
            <a:endParaRPr lang="en-US" sz="2000"/>
          </a:p>
        </p:txBody>
      </p:sp>
    </p:spTree>
    <p:extLst>
      <p:ext uri="{BB962C8B-B14F-4D97-AF65-F5344CB8AC3E}">
        <p14:creationId xmlns:p14="http://schemas.microsoft.com/office/powerpoint/2010/main" val="1036218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Graduate School</a:t>
            </a:r>
          </a:p>
        </p:txBody>
      </p:sp>
      <p:graphicFrame>
        <p:nvGraphicFramePr>
          <p:cNvPr id="8" name="Content Placeholder 2">
            <a:extLst>
              <a:ext uri="{FF2B5EF4-FFF2-40B4-BE49-F238E27FC236}">
                <a16:creationId xmlns:a16="http://schemas.microsoft.com/office/drawing/2014/main" id="{C47E045F-43B8-4198-9E8D-FCEDA298E0DA}"/>
              </a:ext>
            </a:extLst>
          </p:cNvPr>
          <p:cNvGraphicFramePr>
            <a:graphicFrameLocks noGrp="1"/>
          </p:cNvGraphicFramePr>
          <p:nvPr>
            <p:ph sz="half" idx="1"/>
            <p:extLst>
              <p:ext uri="{D42A27DB-BD31-4B8C-83A1-F6EECF244321}">
                <p14:modId xmlns:p14="http://schemas.microsoft.com/office/powerpoint/2010/main" val="260326190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8161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29CE2-7072-4835-8032-73529EAEA7E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Graduate School</a:t>
            </a:r>
          </a:p>
        </p:txBody>
      </p:sp>
      <p:sp>
        <p:nvSpPr>
          <p:cNvPr id="3" name="Content Placeholder 2">
            <a:extLst>
              <a:ext uri="{FF2B5EF4-FFF2-40B4-BE49-F238E27FC236}">
                <a16:creationId xmlns:a16="http://schemas.microsoft.com/office/drawing/2014/main" id="{E5D0C405-2DE7-4801-9EAC-1FBBFFA19908}"/>
              </a:ext>
            </a:extLst>
          </p:cNvPr>
          <p:cNvSpPr>
            <a:spLocks noGrp="1"/>
          </p:cNvSpPr>
          <p:nvPr>
            <p:ph sz="half"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We launched the Razorgrad Institute for Success and Engagement (RISE) with 15 students.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group of people posing for a photo&#10;&#10;Description automatically generated">
            <a:extLst>
              <a:ext uri="{FF2B5EF4-FFF2-40B4-BE49-F238E27FC236}">
                <a16:creationId xmlns:a16="http://schemas.microsoft.com/office/drawing/2014/main" id="{99C43E59-7709-4BFB-96EB-D7190D98C04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280597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D5786E-A106-47B5-9E59-ABC497AD9E09}"/>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Graduate School</a:t>
            </a:r>
          </a:p>
        </p:txBody>
      </p:sp>
      <p:sp>
        <p:nvSpPr>
          <p:cNvPr id="3" name="Content Placeholder 2">
            <a:extLst>
              <a:ext uri="{FF2B5EF4-FFF2-40B4-BE49-F238E27FC236}">
                <a16:creationId xmlns:a16="http://schemas.microsoft.com/office/drawing/2014/main" id="{AAE8BF44-881B-42AB-9EBD-E782FC1093D4}"/>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000" dirty="0"/>
              <a:t>In Fall 2018, there were 108 Distinguished Doctoral Fellows, 204 Doctoral Academy Fellows, 46 Benjamin Franklin Lever Tuition Fellows, 52 Master of Fine Arts Graduate Fellows and six Southern Regional Education Board (SREB) Doctoral Scholars. </a:t>
            </a:r>
          </a:p>
          <a:p>
            <a:endParaRPr lang="en-US" sz="2000" dirty="0"/>
          </a:p>
        </p:txBody>
      </p:sp>
      <p:pic>
        <p:nvPicPr>
          <p:cNvPr id="10" name="Content Placeholder 9" descr="A group of people eating food at a restaurant&#10;&#10;Description automatically generated">
            <a:extLst>
              <a:ext uri="{FF2B5EF4-FFF2-40B4-BE49-F238E27FC236}">
                <a16:creationId xmlns:a16="http://schemas.microsoft.com/office/drawing/2014/main" id="{FAC7BD21-8400-4C42-9591-F8FDF8837D2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396229031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34AC0A-EC27-49A8-B872-FCD6F9604FA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Graduate School</a:t>
            </a:r>
          </a:p>
        </p:txBody>
      </p:sp>
      <p:sp>
        <p:nvSpPr>
          <p:cNvPr id="3" name="Content Placeholder 2">
            <a:extLst>
              <a:ext uri="{FF2B5EF4-FFF2-40B4-BE49-F238E27FC236}">
                <a16:creationId xmlns:a16="http://schemas.microsoft.com/office/drawing/2014/main" id="{52FB8569-31A8-414F-B388-9843797400F4}"/>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lvl="0" indent="0">
              <a:buNone/>
            </a:pPr>
            <a:r>
              <a:rPr lang="en-US" sz="2400" dirty="0"/>
              <a:t>We hosted the Distinguished Doctoral Fellows and Doctoral Academy Fellows, plus guests and faculty members at the annual Doctoral Fellows reception in February.</a:t>
            </a:r>
          </a:p>
          <a:p>
            <a:endParaRPr lang="en-US" sz="2000" dirty="0"/>
          </a:p>
        </p:txBody>
      </p:sp>
      <p:pic>
        <p:nvPicPr>
          <p:cNvPr id="6" name="Content Placeholder 5" descr="A group of people standing around a table&#10;&#10;Description automatically generated">
            <a:extLst>
              <a:ext uri="{FF2B5EF4-FFF2-40B4-BE49-F238E27FC236}">
                <a16:creationId xmlns:a16="http://schemas.microsoft.com/office/drawing/2014/main" id="{475AA623-6343-4D71-97C4-0D63714FAF7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9"/>
          </a:xfrm>
          <a:prstGeom prst="rect">
            <a:avLst/>
          </a:prstGeom>
        </p:spPr>
      </p:pic>
    </p:spTree>
    <p:extLst>
      <p:ext uri="{BB962C8B-B14F-4D97-AF65-F5344CB8AC3E}">
        <p14:creationId xmlns:p14="http://schemas.microsoft.com/office/powerpoint/2010/main" val="6103960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D1240-D93D-49D9-BE61-1240A2AB1126}"/>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a:t>Guymon Hall</a:t>
            </a:r>
          </a:p>
        </p:txBody>
      </p:sp>
      <p:grpSp>
        <p:nvGrpSpPr>
          <p:cNvPr id="14" name="Group 13">
            <a:extLst>
              <a:ext uri="{FF2B5EF4-FFF2-40B4-BE49-F238E27FC236}">
                <a16:creationId xmlns:a16="http://schemas.microsoft.com/office/drawing/2014/main" id="{45E2E1AA-FCC7-4C80-AD5D-341E9F49E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6464808" y="73152"/>
            <a:chExt cx="1178966" cy="232963"/>
          </a:xfrm>
        </p:grpSpPr>
        <p:sp>
          <p:nvSpPr>
            <p:cNvPr id="15" name="Rectangle 64">
              <a:extLst>
                <a:ext uri="{FF2B5EF4-FFF2-40B4-BE49-F238E27FC236}">
                  <a16:creationId xmlns:a16="http://schemas.microsoft.com/office/drawing/2014/main" id="{45A9BC78-B2A2-4EE8-918E-A0980A3C7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B6B4C4EF-CD72-4C2A-AF9D-4AE3396C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7F3F9387-E772-47C0-8EFF-6018760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5272C286-4AD1-4B30-8B2E-956F1985B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78929639-54CA-43F0-B7FB-73B6C4E37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9FF9CC1E-36C1-4F95-B488-90B3CD19C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4636A28A-DD6F-4893-ADF6-98944467B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20D4C555-D791-4F9B-98BC-EF9B706D6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402F52F8-932B-4EB1-A835-A729F43E5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2211490-31FB-446C-A954-BD9E7A13C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6037A67-611E-4259-B82F-778469D2A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97CB0E6-A613-4E52-9D74-E0A730598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272F6CBC-908D-428B-996E-7698ABA2E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22F6F6CC-2B33-404F-9226-267964229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603C3C50-3545-4D3F-AFB9-6693DBA66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DFEA65-6A53-42D0-B43C-E83253D84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E0A6F791-574E-491C-A2AC-49729C2ED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0FF9C5B-20CC-4916-86B8-F44F009EA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AA3AA5D-F560-4530-9097-757F6612F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194DD1A-45E8-4A26-B4F8-8A916522D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picture containing person, car, sitting, camera&#10;&#10;Description automatically generated">
            <a:extLst>
              <a:ext uri="{FF2B5EF4-FFF2-40B4-BE49-F238E27FC236}">
                <a16:creationId xmlns:a16="http://schemas.microsoft.com/office/drawing/2014/main" id="{AFB3F9A5-2B5F-4363-ABE8-F4513BFE00A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109" r="10610"/>
          <a:stretch/>
        </p:blipFill>
        <p:spPr>
          <a:xfrm>
            <a:off x="594360" y="576072"/>
            <a:ext cx="5175504" cy="5522976"/>
          </a:xfrm>
          <a:prstGeom prst="rect">
            <a:avLst/>
          </a:prstGeom>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998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A35C62-CCBA-4057-BA96-1AF226B824F2}"/>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Graduate School</a:t>
            </a:r>
          </a:p>
        </p:txBody>
      </p:sp>
      <p:sp>
        <p:nvSpPr>
          <p:cNvPr id="3" name="Content Placeholder 2">
            <a:extLst>
              <a:ext uri="{FF2B5EF4-FFF2-40B4-BE49-F238E27FC236}">
                <a16:creationId xmlns:a16="http://schemas.microsoft.com/office/drawing/2014/main" id="{ECE9D18C-6E22-46CE-B3CE-7B4F0A01883E}"/>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1600" dirty="0"/>
              <a:t>We hosted our 10</a:t>
            </a:r>
            <a:r>
              <a:rPr lang="en-US" sz="1600" baseline="30000" dirty="0"/>
              <a:t>th</a:t>
            </a:r>
            <a:r>
              <a:rPr lang="en-US" sz="1600" dirty="0"/>
              <a:t> Graduate Research Opportunities Forum, in March 2019. Faculty from the following institutions attended: North Carolina A &amp; T University, University of Arkansas at Pine Bluff, Philander Smith College, University of Maryland Eastern Shore, Florida Agricultural &amp; Mechanical University, California State University, University of Providence, Fort Valley State University, Grambling State University, St. Mary’s College of Maryland, and Claflin University. </a:t>
            </a:r>
          </a:p>
          <a:p>
            <a:endParaRPr lang="en-US" sz="1600" dirty="0"/>
          </a:p>
        </p:txBody>
      </p:sp>
      <p:pic>
        <p:nvPicPr>
          <p:cNvPr id="5" name="Picture 2">
            <a:extLst>
              <a:ext uri="{FF2B5EF4-FFF2-40B4-BE49-F238E27FC236}">
                <a16:creationId xmlns:a16="http://schemas.microsoft.com/office/drawing/2014/main" id="{3886DD26-40C7-4A7E-B860-6C06980F1CDA}"/>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t="10150" r="1" b="12775"/>
          <a:stretch/>
        </p:blipFill>
        <p:spPr bwMode="auto">
          <a:xfrm>
            <a:off x="5297763" y="1529836"/>
            <a:ext cx="6250769" cy="363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09986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F1F52B-0BB0-415E-BDB2-2713DF8E01E1}"/>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Graduate School</a:t>
            </a:r>
          </a:p>
        </p:txBody>
      </p:sp>
      <p:sp>
        <p:nvSpPr>
          <p:cNvPr id="3" name="Content Placeholder 2">
            <a:extLst>
              <a:ext uri="{FF2B5EF4-FFF2-40B4-BE49-F238E27FC236}">
                <a16:creationId xmlns:a16="http://schemas.microsoft.com/office/drawing/2014/main" id="{7758D59C-1029-4632-8107-721A950D0372}"/>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2000" dirty="0"/>
              <a:t>The Graduate Recruitment Assistance Fund continued to be an important resource for departments and programs with over $47,000 being disbursed for recruitment-related travel by 22 units; 25 faculty/staff took advantage of our Best Practices in Graduate Education training sessions.</a:t>
            </a:r>
          </a:p>
          <a:p>
            <a:endParaRPr lang="en-US" sz="2000" dirty="0"/>
          </a:p>
        </p:txBody>
      </p:sp>
      <p:pic>
        <p:nvPicPr>
          <p:cNvPr id="6" name="Content Placeholder 5" descr="A crowd of people&#10;&#10;Description automatically generated">
            <a:extLst>
              <a:ext uri="{FF2B5EF4-FFF2-40B4-BE49-F238E27FC236}">
                <a16:creationId xmlns:a16="http://schemas.microsoft.com/office/drawing/2014/main" id="{21926526-D203-485C-88A3-75288AD5D6F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1674937790"/>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EB040F-7698-43BC-8C57-1A952EA5EEC3}"/>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Graduate School</a:t>
            </a:r>
          </a:p>
        </p:txBody>
      </p:sp>
      <p:sp>
        <p:nvSpPr>
          <p:cNvPr id="3" name="Content Placeholder 2">
            <a:extLst>
              <a:ext uri="{FF2B5EF4-FFF2-40B4-BE49-F238E27FC236}">
                <a16:creationId xmlns:a16="http://schemas.microsoft.com/office/drawing/2014/main" id="{A3C32DEF-F62D-4F84-A341-67BBF7D78ACB}"/>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1700" dirty="0"/>
              <a:t>The </a:t>
            </a:r>
            <a:r>
              <a:rPr lang="en-US" sz="1700" i="1" dirty="0"/>
              <a:t>Attracting Intelligent Minds</a:t>
            </a:r>
            <a:r>
              <a:rPr lang="en-US" sz="1700" dirty="0"/>
              <a:t> (AIM) conference was held in September 2018.  AIM is a diversity recruitment initiative that is sponsored by the Black Graduate Students’ Association (BGSA) and the Graduate School and International Education (GSIE), with support from select faculty, staff and administrators. Sixteen outstanding students from HBCUs were selected to participate.</a:t>
            </a:r>
          </a:p>
        </p:txBody>
      </p:sp>
      <p:pic>
        <p:nvPicPr>
          <p:cNvPr id="6" name="Content Placeholder 5" descr="A group of people standing in front of a crowd posing for the camera&#10;&#10;Description automatically generated">
            <a:extLst>
              <a:ext uri="{FF2B5EF4-FFF2-40B4-BE49-F238E27FC236}">
                <a16:creationId xmlns:a16="http://schemas.microsoft.com/office/drawing/2014/main" id="{42025B01-874F-4736-8E59-EA38E7F8255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97763" y="1465523"/>
            <a:ext cx="6250769" cy="3766087"/>
          </a:xfrm>
          <a:prstGeom prst="rect">
            <a:avLst/>
          </a:prstGeom>
        </p:spPr>
      </p:pic>
    </p:spTree>
    <p:extLst>
      <p:ext uri="{BB962C8B-B14F-4D97-AF65-F5344CB8AC3E}">
        <p14:creationId xmlns:p14="http://schemas.microsoft.com/office/powerpoint/2010/main" val="71832488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International Education</a:t>
            </a:r>
          </a:p>
        </p:txBody>
      </p:sp>
      <p:sp>
        <p:nvSpPr>
          <p:cNvPr id="3" name="Content Placeholder 2"/>
          <p:cNvSpPr>
            <a:spLocks noGrp="1"/>
          </p:cNvSpPr>
          <p:nvPr>
            <p:ph sz="half" idx="1"/>
          </p:nvPr>
        </p:nvSpPr>
        <p:spPr>
          <a:xfrm>
            <a:off x="643468" y="2638043"/>
            <a:ext cx="3363974" cy="3415623"/>
          </a:xfrm>
        </p:spPr>
        <p:txBody>
          <a:bodyPr vert="horz" lIns="91440" tIns="45720" rIns="91440" bIns="45720" rtlCol="0">
            <a:normAutofit/>
          </a:bodyPr>
          <a:lstStyle/>
          <a:p>
            <a:pPr marL="0" lvl="0" indent="0">
              <a:buNone/>
            </a:pPr>
            <a:r>
              <a:rPr lang="en-US" sz="1800" dirty="0"/>
              <a:t>National events influenced the work of the International Students and Scholars office again this year. As was the national trend, the University of Arkansas experienced a decrease in the number of enrolled international students, but the University saw an increase in the number of scholars conducting research and teaching on the campus.  </a:t>
            </a:r>
          </a:p>
        </p:txBody>
      </p:sp>
      <p:pic>
        <p:nvPicPr>
          <p:cNvPr id="7" name="Content Placeholder 6" descr="A group of people standing in a room&#10;&#10;Description automatically generated">
            <a:extLst>
              <a:ext uri="{FF2B5EF4-FFF2-40B4-BE49-F238E27FC236}">
                <a16:creationId xmlns:a16="http://schemas.microsoft.com/office/drawing/2014/main" id="{ABC43ACD-BEB6-4D0F-9759-E652639CBE3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2394225109"/>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International Education</a:t>
            </a:r>
          </a:p>
        </p:txBody>
      </p:sp>
      <p:sp>
        <p:nvSpPr>
          <p:cNvPr id="3" name="Content Placeholder 2">
            <a:extLst>
              <a:ext uri="{FF2B5EF4-FFF2-40B4-BE49-F238E27FC236}">
                <a16:creationId xmlns:a16="http://schemas.microsoft.com/office/drawing/2014/main" id="{460FF83E-30BB-4AC9-81A1-7E45E4997D5D}"/>
              </a:ext>
            </a:extLst>
          </p:cNvPr>
          <p:cNvSpPr>
            <a:spLocks noGrp="1"/>
          </p:cNvSpPr>
          <p:nvPr>
            <p:ph sz="half" idx="1"/>
          </p:nvPr>
        </p:nvSpPr>
        <p:spPr>
          <a:xfrm>
            <a:off x="643468" y="2638043"/>
            <a:ext cx="3363974" cy="3415623"/>
          </a:xfrm>
        </p:spPr>
        <p:txBody>
          <a:bodyPr vert="horz" lIns="91440" tIns="45720" rIns="91440" bIns="45720" rtlCol="0">
            <a:normAutofit lnSpcReduction="10000"/>
          </a:bodyPr>
          <a:lstStyle/>
          <a:p>
            <a:r>
              <a:rPr lang="en-US" sz="1600" dirty="0"/>
              <a:t>In Fall 2018, international students comprised 5.2% of the University’s on-schedule enrollment; international graduate students accounted for 17.8% of the total on-schedule graduate population. </a:t>
            </a:r>
          </a:p>
          <a:p>
            <a:r>
              <a:rPr lang="en-US" sz="1600" dirty="0"/>
              <a:t>The enrollment of international graduate students decreased from Fall 2017 to Fall 2018 by nine students.</a:t>
            </a:r>
          </a:p>
          <a:p>
            <a:r>
              <a:rPr lang="en-US" sz="1600" dirty="0"/>
              <a:t>The population of international undergraduate students decreased by 16 students between Fall 2017 and Fall 2018, continuing a downward trend.</a:t>
            </a:r>
          </a:p>
          <a:p>
            <a:pPr lvl="0"/>
            <a:endParaRPr lang="en-US" sz="1600" dirty="0"/>
          </a:p>
          <a:p>
            <a:endParaRPr lang="en-US" sz="1400" dirty="0"/>
          </a:p>
        </p:txBody>
      </p:sp>
      <p:pic>
        <p:nvPicPr>
          <p:cNvPr id="8" name="Content Placeholder 7" descr="A group of people standing in front of a crowd posing for the camera&#10;&#10;Description automatically generated">
            <a:extLst>
              <a:ext uri="{FF2B5EF4-FFF2-40B4-BE49-F238E27FC236}">
                <a16:creationId xmlns:a16="http://schemas.microsoft.com/office/drawing/2014/main" id="{B9EAED17-567A-4CE2-8B65-EB3D472C4FE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004529"/>
            <a:ext cx="6250769" cy="4688074"/>
          </a:xfrm>
          <a:prstGeom prst="rect">
            <a:avLst/>
          </a:prstGeom>
        </p:spPr>
      </p:pic>
    </p:spTree>
    <p:extLst>
      <p:ext uri="{BB962C8B-B14F-4D97-AF65-F5344CB8AC3E}">
        <p14:creationId xmlns:p14="http://schemas.microsoft.com/office/powerpoint/2010/main" val="138010456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CB3338-F92D-4BCF-83A1-AA24698066CB}"/>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International Education</a:t>
            </a:r>
          </a:p>
        </p:txBody>
      </p:sp>
      <p:sp>
        <p:nvSpPr>
          <p:cNvPr id="3" name="Content Placeholder 2">
            <a:extLst>
              <a:ext uri="{FF2B5EF4-FFF2-40B4-BE49-F238E27FC236}">
                <a16:creationId xmlns:a16="http://schemas.microsoft.com/office/drawing/2014/main" id="{044B189F-76CB-4A97-8563-5EBD4B3607C9}"/>
              </a:ext>
            </a:extLst>
          </p:cNvPr>
          <p:cNvSpPr>
            <a:spLocks noGrp="1"/>
          </p:cNvSpPr>
          <p:nvPr>
            <p:ph sz="half" idx="1"/>
          </p:nvPr>
        </p:nvSpPr>
        <p:spPr>
          <a:xfrm>
            <a:off x="643468" y="2638043"/>
            <a:ext cx="3363974" cy="3415623"/>
          </a:xfrm>
        </p:spPr>
        <p:txBody>
          <a:bodyPr vert="horz" lIns="91440" tIns="45720" rIns="91440" bIns="45720" rtlCol="0">
            <a:normAutofit/>
          </a:bodyPr>
          <a:lstStyle/>
          <a:p>
            <a:r>
              <a:rPr lang="en-US" sz="1600" dirty="0"/>
              <a:t>A total of 93 students actively participated in the International Culture Team (ICT) presenting their culture in at least two events. </a:t>
            </a:r>
          </a:p>
          <a:p>
            <a:r>
              <a:rPr lang="en-US" sz="1600" dirty="0"/>
              <a:t>An additional 128 students/ scholars/ spouses presented at least in one event totaling 221 presenters for the year. </a:t>
            </a:r>
          </a:p>
          <a:p>
            <a:r>
              <a:rPr lang="en-US" sz="1600" dirty="0"/>
              <a:t>These students represented 60 different countries.  We had representation of two countries which had never been on the team before, Comoros and Laos.   </a:t>
            </a:r>
          </a:p>
        </p:txBody>
      </p:sp>
      <p:pic>
        <p:nvPicPr>
          <p:cNvPr id="6" name="Content Placeholder 5" descr="A group of people standing in front of a crowd&#10;&#10;Description automatically generated">
            <a:extLst>
              <a:ext uri="{FF2B5EF4-FFF2-40B4-BE49-F238E27FC236}">
                <a16:creationId xmlns:a16="http://schemas.microsoft.com/office/drawing/2014/main" id="{BCF9BE8A-5360-4351-BCA2-B01B1AB3FB2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Tree>
    <p:extLst>
      <p:ext uri="{BB962C8B-B14F-4D97-AF65-F5344CB8AC3E}">
        <p14:creationId xmlns:p14="http://schemas.microsoft.com/office/powerpoint/2010/main" val="2590298769"/>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vert="horz" lIns="91440" tIns="45720" rIns="91440" bIns="45720" rtlCol="0" anchor="t">
            <a:normAutofit/>
          </a:bodyPr>
          <a:lstStyle/>
          <a:p>
            <a:r>
              <a:rPr lang="en-US" sz="4000">
                <a:solidFill>
                  <a:srgbClr val="FFFFFF"/>
                </a:solidFill>
              </a:rPr>
              <a:t>International Education</a:t>
            </a:r>
          </a:p>
        </p:txBody>
      </p:sp>
      <p:sp>
        <p:nvSpPr>
          <p:cNvPr id="3" name="Content Placeholder 2"/>
          <p:cNvSpPr>
            <a:spLocks noGrp="1"/>
          </p:cNvSpPr>
          <p:nvPr>
            <p:ph sz="half" idx="1"/>
          </p:nvPr>
        </p:nvSpPr>
        <p:spPr>
          <a:xfrm>
            <a:off x="4380855" y="1412489"/>
            <a:ext cx="3427283" cy="4363844"/>
          </a:xfrm>
        </p:spPr>
        <p:txBody>
          <a:bodyPr vert="horz" lIns="91440" tIns="45720" rIns="91440" bIns="45720" rtlCol="0">
            <a:normAutofit/>
          </a:bodyPr>
          <a:lstStyle/>
          <a:p>
            <a:pPr lvl="0"/>
            <a:r>
              <a:rPr lang="en-US" sz="2000" dirty="0"/>
              <a:t>The University of Arkansas welcomed the eighth cohort of 28 PAPSS scholars (from Panama) to campus in August 2018. The total number of scholars enrolled at the U of A in Fall 2018 was 129.  The Fall 2018 cumulative GPA for the PAPPS scholars was 3.241. </a:t>
            </a:r>
          </a:p>
        </p:txBody>
      </p:sp>
      <p:cxnSp>
        <p:nvCxnSpPr>
          <p:cNvPr id="20" name="Straight Connector 19">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7B58149-C38E-4913-AB63-EDAC9FD36125}"/>
              </a:ext>
            </a:extLst>
          </p:cNvPr>
          <p:cNvSpPr>
            <a:spLocks noGrp="1"/>
          </p:cNvSpPr>
          <p:nvPr>
            <p:ph sz="half" idx="2"/>
          </p:nvPr>
        </p:nvSpPr>
        <p:spPr>
          <a:xfrm>
            <a:off x="8451604" y="1412489"/>
            <a:ext cx="3197701" cy="4363844"/>
          </a:xfrm>
        </p:spPr>
        <p:txBody>
          <a:bodyPr>
            <a:normAutofit/>
          </a:bodyPr>
          <a:lstStyle/>
          <a:p>
            <a:pPr lvl="0"/>
            <a:r>
              <a:rPr lang="en-US" sz="2000" dirty="0"/>
              <a:t>In Fall 2018, there were 181 sponsored students from 25 sponsoring organizations and 38 countries.</a:t>
            </a:r>
          </a:p>
          <a:p>
            <a:pPr lvl="0"/>
            <a:r>
              <a:rPr lang="en-US" sz="2000" dirty="0"/>
              <a:t>We presented five students the Peace Corps Prep Certificate.</a:t>
            </a:r>
          </a:p>
          <a:p>
            <a:r>
              <a:rPr lang="en-US" sz="2000" dirty="0"/>
              <a:t>140 students were enrolled in reciprocal exchange programs in 2018-19</a:t>
            </a:r>
          </a:p>
          <a:p>
            <a:endParaRPr lang="en-US" sz="2000" dirty="0"/>
          </a:p>
        </p:txBody>
      </p:sp>
    </p:spTree>
    <p:extLst>
      <p:ext uri="{BB962C8B-B14F-4D97-AF65-F5344CB8AC3E}">
        <p14:creationId xmlns:p14="http://schemas.microsoft.com/office/powerpoint/2010/main" val="2322620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ECD968-8193-4408-9993-174D1C006FE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International Education</a:t>
            </a:r>
          </a:p>
        </p:txBody>
      </p:sp>
      <p:sp>
        <p:nvSpPr>
          <p:cNvPr id="3" name="Content Placeholder 2">
            <a:extLst>
              <a:ext uri="{FF2B5EF4-FFF2-40B4-BE49-F238E27FC236}">
                <a16:creationId xmlns:a16="http://schemas.microsoft.com/office/drawing/2014/main" id="{9F100FB1-E38E-4422-9EB7-D3D935B6EF85}"/>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1600" dirty="0"/>
              <a:t>The U of A implemented the SABIC Foundation Year Program, requiring intensive collaboration between Custom and Short-term Programs in ISS, Spring International Language Center, Sponsored Student Programs and the College of Engineering; the first cohort was composed of ten Saudi Arabian students and all of them were admitted to U.S. undergraduate degree programs by Spring 2019, five of them in engineering programs at the U of A. </a:t>
            </a:r>
          </a:p>
          <a:p>
            <a:endParaRPr lang="en-US" sz="1600" dirty="0"/>
          </a:p>
        </p:txBody>
      </p:sp>
      <p:pic>
        <p:nvPicPr>
          <p:cNvPr id="5" name="Content Placeholder 5" descr="A group of people posing for the camera&#10;&#10;Description automatically generated">
            <a:extLst>
              <a:ext uri="{FF2B5EF4-FFF2-40B4-BE49-F238E27FC236}">
                <a16:creationId xmlns:a16="http://schemas.microsoft.com/office/drawing/2014/main" id="{737718ED-F948-405B-AF5E-0D919A0364B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Tree>
    <p:extLst>
      <p:ext uri="{BB962C8B-B14F-4D97-AF65-F5344CB8AC3E}">
        <p14:creationId xmlns:p14="http://schemas.microsoft.com/office/powerpoint/2010/main" val="1919500665"/>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976C8C-8394-41C9-9C79-B7514F0BAF57}"/>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International Education</a:t>
            </a:r>
          </a:p>
        </p:txBody>
      </p:sp>
      <p:sp>
        <p:nvSpPr>
          <p:cNvPr id="3" name="Content Placeholder 2">
            <a:extLst>
              <a:ext uri="{FF2B5EF4-FFF2-40B4-BE49-F238E27FC236}">
                <a16:creationId xmlns:a16="http://schemas.microsoft.com/office/drawing/2014/main" id="{0188DC60-DC5B-40DC-A9BA-7A2F34F484A4}"/>
              </a:ext>
            </a:extLst>
          </p:cNvPr>
          <p:cNvSpPr>
            <a:spLocks noGrp="1"/>
          </p:cNvSpPr>
          <p:nvPr>
            <p:ph sz="half" idx="1"/>
          </p:nvPr>
        </p:nvSpPr>
        <p:spPr>
          <a:xfrm>
            <a:off x="643468" y="2638043"/>
            <a:ext cx="3363974" cy="3415623"/>
          </a:xfrm>
        </p:spPr>
        <p:txBody>
          <a:bodyPr vert="horz" lIns="91440" tIns="45720" rIns="91440" bIns="45720" rtlCol="0">
            <a:normAutofit/>
          </a:bodyPr>
          <a:lstStyle/>
          <a:p>
            <a:pPr marL="0" indent="0">
              <a:buNone/>
            </a:pPr>
            <a:r>
              <a:rPr lang="en-US" sz="1800" dirty="0"/>
              <a:t>The Office of Sponsored Students Programs held the annual Welcome Reception with the Chancellor in September for new and continuing SSP students along with their faculty advisors and international educators, and also hosted the SSP Recognition Program for graduates and visiting students in both fall 2018 and spring 2019.</a:t>
            </a:r>
          </a:p>
          <a:p>
            <a:endParaRPr lang="en-US" sz="1700" dirty="0"/>
          </a:p>
        </p:txBody>
      </p:sp>
      <p:pic>
        <p:nvPicPr>
          <p:cNvPr id="6" name="Content Placeholder 5" descr="A group of people standing in front of a crowd posing for the camera&#10;&#10;Description automatically generated">
            <a:extLst>
              <a:ext uri="{FF2B5EF4-FFF2-40B4-BE49-F238E27FC236}">
                <a16:creationId xmlns:a16="http://schemas.microsoft.com/office/drawing/2014/main" id="{C9349DC7-3123-452B-952A-89431E4CA50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2248364481"/>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International Education</a:t>
            </a:r>
          </a:p>
        </p:txBody>
      </p:sp>
      <p:sp>
        <p:nvSpPr>
          <p:cNvPr id="3" name="Content Placeholder 2">
            <a:extLst>
              <a:ext uri="{FF2B5EF4-FFF2-40B4-BE49-F238E27FC236}">
                <a16:creationId xmlns:a16="http://schemas.microsoft.com/office/drawing/2014/main" id="{430D0A25-0155-4E99-A44D-5AAEAF9C966A}"/>
              </a:ext>
            </a:extLst>
          </p:cNvPr>
          <p:cNvSpPr>
            <a:spLocks noGrp="1"/>
          </p:cNvSpPr>
          <p:nvPr>
            <p:ph sz="half" idx="1"/>
          </p:nvPr>
        </p:nvSpPr>
        <p:spPr>
          <a:xfrm>
            <a:off x="643468" y="2638043"/>
            <a:ext cx="3363974" cy="3415623"/>
          </a:xfrm>
        </p:spPr>
        <p:txBody>
          <a:bodyPr vert="horz" lIns="91440" tIns="45720" rIns="91440" bIns="45720" rtlCol="0">
            <a:normAutofit/>
          </a:bodyPr>
          <a:lstStyle/>
          <a:p>
            <a:pPr marL="457200" lvl="1" indent="0">
              <a:buNone/>
            </a:pPr>
            <a:r>
              <a:rPr lang="en-US" sz="1800" dirty="0"/>
              <a:t>92 international students and scholars were matched to 78 Friendship Families and individuals from the NW Arkansas region for friendships in the Friendship Family Program; results from the May 2019 survey of hosts and students indicates that over 74% of matches met monthly or more after being matched in 2018-2019. </a:t>
            </a:r>
          </a:p>
          <a:p>
            <a:pPr marL="0"/>
            <a:endParaRPr lang="en-US" sz="1700" dirty="0"/>
          </a:p>
        </p:txBody>
      </p:sp>
      <p:pic>
        <p:nvPicPr>
          <p:cNvPr id="5" name="Content Placeholder 4" descr="A picture containing person, man, holding, standing&#10;&#10;Description automatically generated">
            <a:extLst>
              <a:ext uri="{FF2B5EF4-FFF2-40B4-BE49-F238E27FC236}">
                <a16:creationId xmlns:a16="http://schemas.microsoft.com/office/drawing/2014/main" id="{50F370D8-C07E-4278-BDB8-39186DF94FC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94323" y="643467"/>
            <a:ext cx="4057649" cy="5410199"/>
          </a:xfrm>
          <a:prstGeom prst="rect">
            <a:avLst/>
          </a:prstGeom>
        </p:spPr>
      </p:pic>
    </p:spTree>
    <p:extLst>
      <p:ext uri="{BB962C8B-B14F-4D97-AF65-F5344CB8AC3E}">
        <p14:creationId xmlns:p14="http://schemas.microsoft.com/office/powerpoint/2010/main" val="324875651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0B207-7130-41A0-8F55-B63BEC846FF5}"/>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a:t>Aaron Abbott</a:t>
            </a:r>
          </a:p>
        </p:txBody>
      </p:sp>
      <p:grpSp>
        <p:nvGrpSpPr>
          <p:cNvPr id="13" name="Group 12">
            <a:extLst>
              <a:ext uri="{FF2B5EF4-FFF2-40B4-BE49-F238E27FC236}">
                <a16:creationId xmlns:a16="http://schemas.microsoft.com/office/drawing/2014/main" id="{45E2E1AA-FCC7-4C80-AD5D-341E9F49E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6464808" y="73152"/>
            <a:chExt cx="1178966" cy="232963"/>
          </a:xfrm>
        </p:grpSpPr>
        <p:sp>
          <p:nvSpPr>
            <p:cNvPr id="14" name="Rectangle 64">
              <a:extLst>
                <a:ext uri="{FF2B5EF4-FFF2-40B4-BE49-F238E27FC236}">
                  <a16:creationId xmlns:a16="http://schemas.microsoft.com/office/drawing/2014/main" id="{45A9BC78-B2A2-4EE8-918E-A0980A3C7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B6B4C4EF-CD72-4C2A-AF9D-4AE3396C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7F3F9387-E772-47C0-8EFF-6018760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5272C286-4AD1-4B30-8B2E-956F1985B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78929639-54CA-43F0-B7FB-73B6C4E37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9FF9CC1E-36C1-4F95-B488-90B3CD19C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4636A28A-DD6F-4893-ADF6-98944467B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20D4C555-D791-4F9B-98BC-EF9B706D6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402F52F8-932B-4EB1-A835-A729F43E5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A2211490-31FB-446C-A954-BD9E7A13C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6037A67-611E-4259-B82F-778469D2A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197CB0E6-A613-4E52-9D74-E0A730598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272F6CBC-908D-428B-996E-7698ABA2E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22F6F6CC-2B33-404F-9226-267964229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03C3C50-3545-4D3F-AFB9-6693DBA66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1DFEA65-6A53-42D0-B43C-E83253D84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E0A6F791-574E-491C-A2AC-49729C2ED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70FF9C5B-20CC-4916-86B8-F44F009EA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9AA3AA5D-F560-4530-9097-757F6612F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194DD1A-45E8-4A26-B4F8-8A916522D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Aaron Abbott">
            <a:extLst>
              <a:ext uri="{FF2B5EF4-FFF2-40B4-BE49-F238E27FC236}">
                <a16:creationId xmlns:a16="http://schemas.microsoft.com/office/drawing/2014/main" id="{4BF7E7C7-C4E8-4C83-B9BC-A46516DF929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8769"/>
          <a:stretch/>
        </p:blipFill>
        <p:spPr bwMode="auto">
          <a:xfrm>
            <a:off x="594360" y="576072"/>
            <a:ext cx="5175504" cy="552297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310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Rome Center</a:t>
            </a:r>
          </a:p>
        </p:txBody>
      </p:sp>
      <p:sp>
        <p:nvSpPr>
          <p:cNvPr id="3" name="Content Placeholder 2"/>
          <p:cNvSpPr>
            <a:spLocks noGrp="1"/>
          </p:cNvSpPr>
          <p:nvPr>
            <p:ph sz="half" idx="1"/>
          </p:nvPr>
        </p:nvSpPr>
        <p:spPr>
          <a:xfrm>
            <a:off x="674237" y="4170501"/>
            <a:ext cx="3657600" cy="1525597"/>
          </a:xfrm>
        </p:spPr>
        <p:txBody>
          <a:bodyPr vert="horz" lIns="91440" tIns="45720" rIns="91440" bIns="45720" rtlCol="0">
            <a:normAutofit/>
          </a:bodyPr>
          <a:lstStyle/>
          <a:p>
            <a:pPr marL="0" lvl="0" indent="0" algn="ctr">
              <a:buNone/>
            </a:pPr>
            <a:r>
              <a:rPr lang="en-US" sz="2000" kern="1200">
                <a:solidFill>
                  <a:srgbClr val="FFFFFF"/>
                </a:solidFill>
                <a:latin typeface="+mn-lt"/>
                <a:ea typeface="+mn-ea"/>
                <a:cs typeface="+mn-cs"/>
              </a:rPr>
              <a:t>185 UA students studied at the Rome Center in 2018-19.</a:t>
            </a:r>
          </a:p>
        </p:txBody>
      </p:sp>
      <p:cxnSp>
        <p:nvCxnSpPr>
          <p:cNvPr id="20" name="Straight Connector 1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posing for the camera&#10;&#10;Description automatically generated">
            <a:extLst>
              <a:ext uri="{FF2B5EF4-FFF2-40B4-BE49-F238E27FC236}">
                <a16:creationId xmlns:a16="http://schemas.microsoft.com/office/drawing/2014/main" id="{17E7244B-B3A0-46CE-B464-C3F3943D36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822" y="975393"/>
            <a:ext cx="6553545" cy="4915156"/>
          </a:xfrm>
          <a:prstGeom prst="rect">
            <a:avLst/>
          </a:prstGeom>
        </p:spPr>
      </p:pic>
    </p:spTree>
    <p:extLst>
      <p:ext uri="{BB962C8B-B14F-4D97-AF65-F5344CB8AC3E}">
        <p14:creationId xmlns:p14="http://schemas.microsoft.com/office/powerpoint/2010/main" val="520200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B8A56E-BB44-4469-A3EE-37B1443762B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Rome Center</a:t>
            </a:r>
          </a:p>
        </p:txBody>
      </p:sp>
      <p:sp>
        <p:nvSpPr>
          <p:cNvPr id="4" name="Content Placeholder 3">
            <a:extLst>
              <a:ext uri="{FF2B5EF4-FFF2-40B4-BE49-F238E27FC236}">
                <a16:creationId xmlns:a16="http://schemas.microsoft.com/office/drawing/2014/main" id="{AD845E39-7E36-42B5-829B-829FD1AC0500}"/>
              </a:ext>
            </a:extLst>
          </p:cNvPr>
          <p:cNvSpPr>
            <a:spLocks noGrp="1"/>
          </p:cNvSpPr>
          <p:nvPr>
            <p:ph sz="half" idx="2"/>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Rome Center faculty visited with faculty and staff on the U of A campus.</a:t>
            </a: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group of people sitting at a table with a computer&#10;&#10;Description automatically generated">
            <a:extLst>
              <a:ext uri="{FF2B5EF4-FFF2-40B4-BE49-F238E27FC236}">
                <a16:creationId xmlns:a16="http://schemas.microsoft.com/office/drawing/2014/main" id="{0BCD2239-FBCE-47D9-BF3E-624E4D39A7E5}"/>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7600"/>
          <a:stretch/>
        </p:blipFill>
        <p:spPr>
          <a:xfrm>
            <a:off x="5200078" y="492573"/>
            <a:ext cx="6461033" cy="5880796"/>
          </a:xfrm>
          <a:prstGeom prst="rect">
            <a:avLst/>
          </a:prstGeom>
        </p:spPr>
      </p:pic>
    </p:spTree>
    <p:extLst>
      <p:ext uri="{BB962C8B-B14F-4D97-AF65-F5344CB8AC3E}">
        <p14:creationId xmlns:p14="http://schemas.microsoft.com/office/powerpoint/2010/main" val="4238148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US" sz="3100">
                <a:solidFill>
                  <a:srgbClr val="FFFFFF"/>
                </a:solidFill>
              </a:rPr>
              <a:t>Interdisciplinary Programs</a:t>
            </a:r>
          </a:p>
        </p:txBody>
      </p:sp>
      <p:sp>
        <p:nvSpPr>
          <p:cNvPr id="3" name="Content Placeholder 2"/>
          <p:cNvSpPr>
            <a:spLocks noGrp="1"/>
          </p:cNvSpPr>
          <p:nvPr>
            <p:ph sz="half" idx="1"/>
          </p:nvPr>
        </p:nvSpPr>
        <p:spPr>
          <a:xfrm>
            <a:off x="4380855" y="1412489"/>
            <a:ext cx="3427283" cy="4363844"/>
          </a:xfrm>
        </p:spPr>
        <p:txBody>
          <a:bodyPr>
            <a:normAutofit/>
          </a:bodyPr>
          <a:lstStyle/>
          <a:p>
            <a:r>
              <a:rPr lang="en-US" sz="2000">
                <a:latin typeface="Georgia" panose="02040502050405020303" pitchFamily="18" charset="0"/>
              </a:rPr>
              <a:t>Cell and Molecular Biology, M.S., Ph.D.</a:t>
            </a:r>
          </a:p>
          <a:p>
            <a:r>
              <a:rPr lang="en-US" sz="2000">
                <a:latin typeface="Georgia" panose="02040502050405020303" pitchFamily="18" charset="0"/>
              </a:rPr>
              <a:t>Environmental Dynamics, Ph.D.</a:t>
            </a:r>
          </a:p>
          <a:p>
            <a:r>
              <a:rPr lang="en-US" sz="2000">
                <a:latin typeface="Georgia" panose="02040502050405020303" pitchFamily="18" charset="0"/>
              </a:rPr>
              <a:t>Microelectronics-Photonics, M.S., Ph.D.</a:t>
            </a:r>
          </a:p>
          <a:p>
            <a:r>
              <a:rPr lang="en-US" sz="2000">
                <a:latin typeface="Georgia" panose="02040502050405020303" pitchFamily="18" charset="0"/>
              </a:rPr>
              <a:t>Public Policy, Ph.D.</a:t>
            </a:r>
          </a:p>
          <a:p>
            <a:r>
              <a:rPr lang="en-US" sz="2000">
                <a:latin typeface="Georgia" panose="02040502050405020303" pitchFamily="18" charset="0"/>
              </a:rPr>
              <a:t>Space and Planetary Sciences, M.S., Ph.D.</a:t>
            </a:r>
          </a:p>
          <a:p>
            <a:r>
              <a:rPr lang="en-US" sz="2000">
                <a:latin typeface="Georgia" panose="02040502050405020303" pitchFamily="18" charset="0"/>
              </a:rPr>
              <a:t>Statistics and Analytics, M.S.</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1412489"/>
            <a:ext cx="3197701" cy="4363844"/>
          </a:xfrm>
        </p:spPr>
        <p:txBody>
          <a:bodyPr>
            <a:normAutofit/>
          </a:bodyPr>
          <a:lstStyle/>
          <a:p>
            <a:r>
              <a:rPr lang="en-US" sz="1900">
                <a:latin typeface="Georgia" panose="02040502050405020303" pitchFamily="18" charset="0"/>
              </a:rPr>
              <a:t>CEMB: Doug Rhoads, Adnan Alrubaye</a:t>
            </a:r>
          </a:p>
          <a:p>
            <a:r>
              <a:rPr lang="en-US" sz="1900">
                <a:latin typeface="Georgia" panose="02040502050405020303" pitchFamily="18" charset="0"/>
              </a:rPr>
              <a:t>ENDY: Peter Ungar, JoAnn Kvamme</a:t>
            </a:r>
          </a:p>
          <a:p>
            <a:r>
              <a:rPr lang="en-US" sz="1900">
                <a:latin typeface="Georgia" panose="02040502050405020303" pitchFamily="18" charset="0"/>
              </a:rPr>
              <a:t>MEPH: Rick Wise, Renee Hearon </a:t>
            </a:r>
          </a:p>
          <a:p>
            <a:r>
              <a:rPr lang="en-US" sz="1900">
                <a:latin typeface="Georgia" panose="02040502050405020303" pitchFamily="18" charset="0"/>
              </a:rPr>
              <a:t>PUBP: Brinck Kerr, Valerie Hunt</a:t>
            </a:r>
          </a:p>
          <a:p>
            <a:r>
              <a:rPr lang="en-US" sz="1900">
                <a:latin typeface="Georgia" panose="02040502050405020303" pitchFamily="18" charset="0"/>
              </a:rPr>
              <a:t>SPAC: Larry Roe</a:t>
            </a:r>
          </a:p>
          <a:p>
            <a:r>
              <a:rPr lang="en-US" sz="1900">
                <a:latin typeface="Georgia" panose="02040502050405020303" pitchFamily="18" charset="0"/>
              </a:rPr>
              <a:t>STAN: Mark Arnold</a:t>
            </a:r>
          </a:p>
          <a:p>
            <a:r>
              <a:rPr lang="en-US" sz="1900">
                <a:latin typeface="Georgia" panose="02040502050405020303" pitchFamily="18" charset="0"/>
              </a:rPr>
              <a:t>Program Support: Julie Brogan, Emily Graham, and Terri Fisher</a:t>
            </a:r>
          </a:p>
        </p:txBody>
      </p:sp>
    </p:spTree>
    <p:extLst>
      <p:ext uri="{BB962C8B-B14F-4D97-AF65-F5344CB8AC3E}">
        <p14:creationId xmlns:p14="http://schemas.microsoft.com/office/powerpoint/2010/main" val="2467859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B1B55-3AAE-41A5-978E-B3C72B24B594}"/>
              </a:ext>
            </a:extLst>
          </p:cNvPr>
          <p:cNvSpPr>
            <a:spLocks noGrp="1"/>
          </p:cNvSpPr>
          <p:nvPr>
            <p:ph type="title"/>
          </p:nvPr>
        </p:nvSpPr>
        <p:spPr>
          <a:xfrm>
            <a:off x="838200" y="963507"/>
            <a:ext cx="3494362" cy="4930986"/>
          </a:xfrm>
        </p:spPr>
        <p:txBody>
          <a:bodyPr>
            <a:normAutofit/>
          </a:bodyPr>
          <a:lstStyle/>
          <a:p>
            <a:pPr algn="r"/>
            <a:r>
              <a:rPr lang="en-US" sz="3700">
                <a:solidFill>
                  <a:schemeClr val="accent1"/>
                </a:solidFill>
              </a:rPr>
              <a:t>Interdisciplinary Programs</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3C3C6F-3962-4D1F-B551-0318BABC2888}"/>
              </a:ext>
            </a:extLst>
          </p:cNvPr>
          <p:cNvSpPr>
            <a:spLocks noGrp="1"/>
          </p:cNvSpPr>
          <p:nvPr>
            <p:ph sz="half" idx="1"/>
          </p:nvPr>
        </p:nvSpPr>
        <p:spPr>
          <a:xfrm>
            <a:off x="4976030" y="963507"/>
            <a:ext cx="6250940" cy="2304627"/>
          </a:xfrm>
        </p:spPr>
        <p:txBody>
          <a:bodyPr anchor="b">
            <a:normAutofit/>
          </a:bodyPr>
          <a:lstStyle/>
          <a:p>
            <a:r>
              <a:rPr lang="en-US" sz="2000" dirty="0"/>
              <a:t>Fall 2018 enrollment in interdisciplinary graduate programs was 269, a 1.1% increase over Fall 2017.</a:t>
            </a:r>
          </a:p>
          <a:p>
            <a:endParaRPr lang="en-US" sz="2000" dirty="0"/>
          </a:p>
        </p:txBody>
      </p:sp>
      <p:sp>
        <p:nvSpPr>
          <p:cNvPr id="4" name="Content Placeholder 3">
            <a:extLst>
              <a:ext uri="{FF2B5EF4-FFF2-40B4-BE49-F238E27FC236}">
                <a16:creationId xmlns:a16="http://schemas.microsoft.com/office/drawing/2014/main" id="{7381EBD8-4EAF-4EF1-BB47-19F8452FC293}"/>
              </a:ext>
            </a:extLst>
          </p:cNvPr>
          <p:cNvSpPr>
            <a:spLocks noGrp="1"/>
          </p:cNvSpPr>
          <p:nvPr>
            <p:ph sz="half" idx="2"/>
          </p:nvPr>
        </p:nvSpPr>
        <p:spPr>
          <a:xfrm>
            <a:off x="4976030" y="3589866"/>
            <a:ext cx="6250940" cy="2304628"/>
          </a:xfrm>
        </p:spPr>
        <p:txBody>
          <a:bodyPr>
            <a:normAutofit/>
          </a:bodyPr>
          <a:lstStyle/>
          <a:p>
            <a:r>
              <a:rPr lang="en-US" sz="2000"/>
              <a:t>In the 2017-18 graduation year, the Graduate School awarded 25 interdisciplinary master’s degrees and 33 interdisciplinary doctoral degrees; accounting for 2.2% of the University’s master’s degrees and 16.2% of the University’s doctoral degrees.</a:t>
            </a:r>
          </a:p>
          <a:p>
            <a:endParaRPr lang="en-US" sz="2000"/>
          </a:p>
        </p:txBody>
      </p:sp>
    </p:spTree>
    <p:extLst>
      <p:ext uri="{BB962C8B-B14F-4D97-AF65-F5344CB8AC3E}">
        <p14:creationId xmlns:p14="http://schemas.microsoft.com/office/powerpoint/2010/main" val="2702945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4A867-7F84-4D74-BB32-5B42DA2BE239}"/>
              </a:ext>
            </a:extLst>
          </p:cNvPr>
          <p:cNvSpPr>
            <a:spLocks noGrp="1"/>
          </p:cNvSpPr>
          <p:nvPr>
            <p:ph type="title"/>
          </p:nvPr>
        </p:nvSpPr>
        <p:spPr>
          <a:xfrm>
            <a:off x="838200" y="963507"/>
            <a:ext cx="3494362" cy="4930986"/>
          </a:xfrm>
        </p:spPr>
        <p:txBody>
          <a:bodyPr>
            <a:normAutofit/>
          </a:bodyPr>
          <a:lstStyle/>
          <a:p>
            <a:pPr algn="r"/>
            <a:r>
              <a:rPr lang="en-US" sz="3700">
                <a:solidFill>
                  <a:schemeClr val="accent1"/>
                </a:solidFill>
              </a:rPr>
              <a:t>Interdisciplinary Programs</a:t>
            </a:r>
          </a:p>
        </p:txBody>
      </p:sp>
      <p:cxnSp>
        <p:nvCxnSpPr>
          <p:cNvPr id="14"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D12C0E-44C4-4C8B-9C84-3FBD9BC28984}"/>
              </a:ext>
            </a:extLst>
          </p:cNvPr>
          <p:cNvSpPr>
            <a:spLocks noGrp="1"/>
          </p:cNvSpPr>
          <p:nvPr>
            <p:ph sz="half" idx="1"/>
          </p:nvPr>
        </p:nvSpPr>
        <p:spPr>
          <a:xfrm>
            <a:off x="4976030" y="963507"/>
            <a:ext cx="6250940" cy="2304627"/>
          </a:xfrm>
        </p:spPr>
        <p:txBody>
          <a:bodyPr anchor="b">
            <a:normAutofit/>
          </a:bodyPr>
          <a:lstStyle/>
          <a:p>
            <a:pPr lvl="0"/>
            <a:r>
              <a:rPr lang="en-US" sz="2000"/>
              <a:t>The Public Policy program regained its position as the most diverse doctoral program on campus in Fall 2018 enrollments, with 34.8% racial/ethnic diversity (out of total enrollment) or 39.5% out of domestic enrollment. </a:t>
            </a:r>
          </a:p>
          <a:p>
            <a:endParaRPr lang="en-US" sz="2000"/>
          </a:p>
        </p:txBody>
      </p:sp>
      <p:sp>
        <p:nvSpPr>
          <p:cNvPr id="4" name="Content Placeholder 3">
            <a:extLst>
              <a:ext uri="{FF2B5EF4-FFF2-40B4-BE49-F238E27FC236}">
                <a16:creationId xmlns:a16="http://schemas.microsoft.com/office/drawing/2014/main" id="{24FEE2C5-3481-45B3-A0F2-1E239006AC78}"/>
              </a:ext>
            </a:extLst>
          </p:cNvPr>
          <p:cNvSpPr>
            <a:spLocks noGrp="1"/>
          </p:cNvSpPr>
          <p:nvPr>
            <p:ph sz="half" idx="2"/>
          </p:nvPr>
        </p:nvSpPr>
        <p:spPr>
          <a:xfrm>
            <a:off x="4976030" y="3589866"/>
            <a:ext cx="6250940" cy="2304628"/>
          </a:xfrm>
        </p:spPr>
        <p:txBody>
          <a:bodyPr>
            <a:normAutofit/>
          </a:bodyPr>
          <a:lstStyle/>
          <a:p>
            <a:r>
              <a:rPr lang="en-US" sz="2000"/>
              <a:t>In Fall 2018, the Microelectronics-Photonics and Cell and Molecular Biology Ph.D. programs were ranked third and fifth, respectively, in the percentage of international students in doctoral programs; the percentages were 68.6% for MEPH and 65.4% for CEMB.</a:t>
            </a:r>
          </a:p>
          <a:p>
            <a:endParaRPr lang="en-US" sz="2000"/>
          </a:p>
        </p:txBody>
      </p:sp>
    </p:spTree>
    <p:extLst>
      <p:ext uri="{BB962C8B-B14F-4D97-AF65-F5344CB8AC3E}">
        <p14:creationId xmlns:p14="http://schemas.microsoft.com/office/powerpoint/2010/main" val="874021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DF9E5-D7AF-40D4-BD8E-A3C4460275EF}"/>
              </a:ext>
            </a:extLst>
          </p:cNvPr>
          <p:cNvSpPr>
            <a:spLocks noGrp="1"/>
          </p:cNvSpPr>
          <p:nvPr>
            <p:ph type="title"/>
          </p:nvPr>
        </p:nvSpPr>
        <p:spPr>
          <a:xfrm>
            <a:off x="838200" y="963507"/>
            <a:ext cx="3494362" cy="4930986"/>
          </a:xfrm>
        </p:spPr>
        <p:txBody>
          <a:bodyPr>
            <a:normAutofit/>
          </a:bodyPr>
          <a:lstStyle/>
          <a:p>
            <a:pPr algn="r"/>
            <a:r>
              <a:rPr lang="en-US" sz="3700">
                <a:solidFill>
                  <a:schemeClr val="accent1"/>
                </a:solidFill>
              </a:rPr>
              <a:t>Interdisciplinary Programs</a:t>
            </a:r>
          </a:p>
        </p:txBody>
      </p:sp>
      <p:cxnSp>
        <p:nvCxnSpPr>
          <p:cNvPr id="14"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4671E6-9A9E-46A4-ACC3-82505D67EB80}"/>
              </a:ext>
            </a:extLst>
          </p:cNvPr>
          <p:cNvSpPr>
            <a:spLocks noGrp="1"/>
          </p:cNvSpPr>
          <p:nvPr>
            <p:ph sz="half" idx="1"/>
          </p:nvPr>
        </p:nvSpPr>
        <p:spPr>
          <a:xfrm>
            <a:off x="4976030" y="963507"/>
            <a:ext cx="6250940" cy="2304627"/>
          </a:xfrm>
        </p:spPr>
        <p:txBody>
          <a:bodyPr anchor="b">
            <a:normAutofit/>
          </a:bodyPr>
          <a:lstStyle/>
          <a:p>
            <a:endParaRPr lang="en-US" sz="1100" b="1" dirty="0"/>
          </a:p>
          <a:p>
            <a:endParaRPr lang="en-US" sz="1100" b="1" dirty="0"/>
          </a:p>
          <a:p>
            <a:r>
              <a:rPr lang="en-US" sz="1100" b="1" dirty="0"/>
              <a:t>Cell and Molecular Biology </a:t>
            </a:r>
            <a:r>
              <a:rPr lang="en-US" sz="1100" dirty="0"/>
              <a:t>students and faculty generated slightly over $28M in continuing grant support, nearly $9M in new grant support, 34 peer-reviewed publications, 75 invited lectures/presentations/seminars and one patent. In addition, nine students won 15 awards.</a:t>
            </a:r>
          </a:p>
          <a:p>
            <a:pPr lvl="0"/>
            <a:r>
              <a:rPr lang="en-US" sz="1100" b="1" dirty="0"/>
              <a:t>Environmental  Dynamics </a:t>
            </a:r>
            <a:r>
              <a:rPr lang="en-US" sz="1100" dirty="0"/>
              <a:t>students were awarded over $1M in external and internal grants in 2018-19 with $61,567 in external awards; were co-authors on nine refereed publications and one book chapter; gave six invited lectures, eleven oral presentations and eight poster presentations.</a:t>
            </a:r>
          </a:p>
          <a:p>
            <a:r>
              <a:rPr lang="en-US" sz="1100" b="1" dirty="0"/>
              <a:t>Microelectronics–photonics </a:t>
            </a:r>
            <a:r>
              <a:rPr lang="en-US" sz="1100" dirty="0"/>
              <a:t>students authored/co-authored 61 papers/presentations and had six provisional patents filed in the 2018-19 academic year. Just under $1.5M in grants supported student research in this program.</a:t>
            </a:r>
          </a:p>
          <a:p>
            <a:endParaRPr lang="en-US" sz="1100" dirty="0"/>
          </a:p>
        </p:txBody>
      </p:sp>
      <p:sp>
        <p:nvSpPr>
          <p:cNvPr id="4" name="Content Placeholder 3">
            <a:extLst>
              <a:ext uri="{FF2B5EF4-FFF2-40B4-BE49-F238E27FC236}">
                <a16:creationId xmlns:a16="http://schemas.microsoft.com/office/drawing/2014/main" id="{CBD641E8-97F7-4606-9B79-E2C91E5EA674}"/>
              </a:ext>
            </a:extLst>
          </p:cNvPr>
          <p:cNvSpPr>
            <a:spLocks noGrp="1"/>
          </p:cNvSpPr>
          <p:nvPr>
            <p:ph sz="half" idx="2"/>
          </p:nvPr>
        </p:nvSpPr>
        <p:spPr>
          <a:xfrm>
            <a:off x="4976030" y="3589866"/>
            <a:ext cx="6250940" cy="2304628"/>
          </a:xfrm>
        </p:spPr>
        <p:txBody>
          <a:bodyPr>
            <a:normAutofit/>
          </a:bodyPr>
          <a:lstStyle/>
          <a:p>
            <a:r>
              <a:rPr lang="en-US" sz="1100" dirty="0"/>
              <a:t>In 2018-19, doctoral students in </a:t>
            </a:r>
            <a:r>
              <a:rPr lang="en-US" sz="1100" b="1" dirty="0"/>
              <a:t>Public Policy </a:t>
            </a:r>
            <a:r>
              <a:rPr lang="en-US" sz="1100" dirty="0"/>
              <a:t>published or had accepted for publication 14 peer-reviewed journal articles and presented 24 conference papers.  In 2018-19, program faculty published or had accepted for publication 62 articles and seven books.  Program faculty were PIs, Co-PIs, or collaborators on over $ 16 million in grant funding.</a:t>
            </a:r>
          </a:p>
          <a:p>
            <a:r>
              <a:rPr lang="en-US" sz="1100" dirty="0"/>
              <a:t>Faculty associated with </a:t>
            </a:r>
            <a:r>
              <a:rPr lang="en-US" sz="1100" b="1" dirty="0"/>
              <a:t>Space and Planetary Sciences </a:t>
            </a:r>
            <a:r>
              <a:rPr lang="en-US" sz="1100" dirty="0"/>
              <a:t>secured over $3.5M in research related directly to the program and maintained over $2M in continuing grants;  Space and Planetary Sciences students and faculty published one book and 16 refereed journal articles, as well as presenting at a variety of national and international conferences. </a:t>
            </a:r>
          </a:p>
          <a:p>
            <a:r>
              <a:rPr lang="en-US" sz="1100" dirty="0"/>
              <a:t>Students in </a:t>
            </a:r>
            <a:r>
              <a:rPr lang="en-US" sz="1100" b="1" dirty="0"/>
              <a:t>Statistics and Analytics </a:t>
            </a:r>
            <a:r>
              <a:rPr lang="en-US" sz="1100" dirty="0"/>
              <a:t>presented 36 papers at professional conferences and published 15 peer-reviewed journal articles.</a:t>
            </a:r>
          </a:p>
          <a:p>
            <a:endParaRPr lang="en-US" sz="1100" dirty="0"/>
          </a:p>
        </p:txBody>
      </p:sp>
    </p:spTree>
    <p:extLst>
      <p:ext uri="{BB962C8B-B14F-4D97-AF65-F5344CB8AC3E}">
        <p14:creationId xmlns:p14="http://schemas.microsoft.com/office/powerpoint/2010/main" val="1895654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Thank you for all you do!</a:t>
            </a:r>
          </a:p>
        </p:txBody>
      </p:sp>
      <p:pic>
        <p:nvPicPr>
          <p:cNvPr id="5" name="Content Placeholder 7" descr="A group of people posing for the camera&#10;&#10;Description automatically generated">
            <a:extLst>
              <a:ext uri="{FF2B5EF4-FFF2-40B4-BE49-F238E27FC236}">
                <a16:creationId xmlns:a16="http://schemas.microsoft.com/office/drawing/2014/main" id="{B5464304-1822-4392-8471-7383F431C5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94300" y="720725"/>
            <a:ext cx="3373438" cy="2828925"/>
          </a:xfrm>
          <a:prstGeom prst="rect">
            <a:avLst/>
          </a:prstGeom>
        </p:spPr>
      </p:pic>
      <p:pic>
        <p:nvPicPr>
          <p:cNvPr id="6" name="Content Placeholder 7" descr="A person standing next to a dog&#10;&#10;Description automatically generated">
            <a:extLst>
              <a:ext uri="{FF2B5EF4-FFF2-40B4-BE49-F238E27FC236}">
                <a16:creationId xmlns:a16="http://schemas.microsoft.com/office/drawing/2014/main" id="{4E1F5054-F21D-4A0D-8F48-F3316AC6A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288" y="720725"/>
            <a:ext cx="3014663" cy="5421313"/>
          </a:xfrm>
          <a:prstGeom prst="rect">
            <a:avLst/>
          </a:prstGeom>
        </p:spPr>
      </p:pic>
      <p:pic>
        <p:nvPicPr>
          <p:cNvPr id="15" name="Picture 14" descr="Two people standing in front of a computer&#10;&#10;Description automatically generated">
            <a:extLst>
              <a:ext uri="{FF2B5EF4-FFF2-40B4-BE49-F238E27FC236}">
                <a16:creationId xmlns:a16="http://schemas.microsoft.com/office/drawing/2014/main" id="{BF60F6E1-C399-472D-8963-24CCDB6754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300" y="3633788"/>
            <a:ext cx="3373438" cy="2509838"/>
          </a:xfrm>
          <a:prstGeom prst="rect">
            <a:avLst/>
          </a:prstGeom>
        </p:spPr>
      </p:pic>
    </p:spTree>
    <p:extLst>
      <p:ext uri="{BB962C8B-B14F-4D97-AF65-F5344CB8AC3E}">
        <p14:creationId xmlns:p14="http://schemas.microsoft.com/office/powerpoint/2010/main" val="125673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385477-DEE6-44C2-89E5-554F6A85F122}"/>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a:t>Erich Washausen</a:t>
            </a:r>
          </a:p>
        </p:txBody>
      </p:sp>
      <p:grpSp>
        <p:nvGrpSpPr>
          <p:cNvPr id="14" name="Group 13">
            <a:extLst>
              <a:ext uri="{FF2B5EF4-FFF2-40B4-BE49-F238E27FC236}">
                <a16:creationId xmlns:a16="http://schemas.microsoft.com/office/drawing/2014/main" id="{45E2E1AA-FCC7-4C80-AD5D-341E9F49E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6464808" y="73152"/>
            <a:chExt cx="1178966" cy="232963"/>
          </a:xfrm>
        </p:grpSpPr>
        <p:sp>
          <p:nvSpPr>
            <p:cNvPr id="15" name="Rectangle 64">
              <a:extLst>
                <a:ext uri="{FF2B5EF4-FFF2-40B4-BE49-F238E27FC236}">
                  <a16:creationId xmlns:a16="http://schemas.microsoft.com/office/drawing/2014/main" id="{45A9BC78-B2A2-4EE8-918E-A0980A3C7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B6B4C4EF-CD72-4C2A-AF9D-4AE3396C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7F3F9387-E772-47C0-8EFF-6018760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5272C286-4AD1-4B30-8B2E-956F1985B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78929639-54CA-43F0-B7FB-73B6C4E37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9FF9CC1E-36C1-4F95-B488-90B3CD19C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4636A28A-DD6F-4893-ADF6-98944467B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20D4C555-D791-4F9B-98BC-EF9B706D6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402F52F8-932B-4EB1-A835-A729F43E5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2211490-31FB-446C-A954-BD9E7A13C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6037A67-611E-4259-B82F-778469D2A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97CB0E6-A613-4E52-9D74-E0A730598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272F6CBC-908D-428B-996E-7698ABA2E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22F6F6CC-2B33-404F-9226-267964229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603C3C50-3545-4D3F-AFB9-6693DBA66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DFEA65-6A53-42D0-B43C-E83253D84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E0A6F791-574E-491C-A2AC-49729C2ED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0FF9C5B-20CC-4916-86B8-F44F009EA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AA3AA5D-F560-4530-9097-757F6612F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194DD1A-45E8-4A26-B4F8-8A916522D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person smiling for the camera&#10;&#10;Description automatically generated">
            <a:extLst>
              <a:ext uri="{FF2B5EF4-FFF2-40B4-BE49-F238E27FC236}">
                <a16:creationId xmlns:a16="http://schemas.microsoft.com/office/drawing/2014/main" id="{3C378116-94A8-4B77-8AD5-7C6389E234D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8769"/>
          <a:stretch/>
        </p:blipFill>
        <p:spPr>
          <a:xfrm>
            <a:off x="594360" y="576072"/>
            <a:ext cx="5175504" cy="5522976"/>
          </a:xfrm>
          <a:prstGeom prst="rect">
            <a:avLst/>
          </a:prstGeom>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29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759BF2-BE4A-4519-9CD6-9046E2DEF3CC}"/>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a:t>Leigh Marshall</a:t>
            </a:r>
          </a:p>
        </p:txBody>
      </p:sp>
      <p:grpSp>
        <p:nvGrpSpPr>
          <p:cNvPr id="14" name="Group 13">
            <a:extLst>
              <a:ext uri="{FF2B5EF4-FFF2-40B4-BE49-F238E27FC236}">
                <a16:creationId xmlns:a16="http://schemas.microsoft.com/office/drawing/2014/main" id="{45E2E1AA-FCC7-4C80-AD5D-341E9F49EB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6464808" y="73152"/>
            <a:chExt cx="1178966" cy="232963"/>
          </a:xfrm>
        </p:grpSpPr>
        <p:sp>
          <p:nvSpPr>
            <p:cNvPr id="15" name="Rectangle 64">
              <a:extLst>
                <a:ext uri="{FF2B5EF4-FFF2-40B4-BE49-F238E27FC236}">
                  <a16:creationId xmlns:a16="http://schemas.microsoft.com/office/drawing/2014/main" id="{45A9BC78-B2A2-4EE8-918E-A0980A3C7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B6B4C4EF-CD72-4C2A-AF9D-4AE3396C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462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7F3F9387-E772-47C0-8EFF-6018760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5272C286-4AD1-4B30-8B2E-956F1985B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3967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78929639-54CA-43F0-B7FB-73B6C4E37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9FF9CC1E-36C1-4F95-B488-90B3CD19C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471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4636A28A-DD6F-4893-ADF6-98944467B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20D4C555-D791-4F9B-98BC-EF9B706D60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897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402F52F8-932B-4EB1-A835-A729F43E5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2211490-31FB-446C-A954-BD9E7A13C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648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6037A67-611E-4259-B82F-778469D2A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97CB0E6-A613-4E52-9D74-E0A730598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40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272F6CBC-908D-428B-996E-7698ABA2E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22F6F6CC-2B33-404F-9226-267964229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445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603C3C50-3545-4D3F-AFB9-6693DBA66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DFEA65-6A53-42D0-B43C-E83253D84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3949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E0A6F791-574E-491C-A2AC-49729C2ED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0FF9C5B-20CC-4916-86B8-F44F009EA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454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AA3AA5D-F560-4530-9097-757F6612F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194DD1A-45E8-4A26-B4F8-8A916522D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8958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picture containing indoor, person, object, man&#10;&#10;Description automatically generated">
            <a:extLst>
              <a:ext uri="{FF2B5EF4-FFF2-40B4-BE49-F238E27FC236}">
                <a16:creationId xmlns:a16="http://schemas.microsoft.com/office/drawing/2014/main" id="{B72F0DC2-B018-4757-9FB5-7BF9F48075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984" r="11735"/>
          <a:stretch/>
        </p:blipFill>
        <p:spPr>
          <a:xfrm>
            <a:off x="594360" y="576072"/>
            <a:ext cx="5175504" cy="5522976"/>
          </a:xfrm>
          <a:prstGeom prst="rect">
            <a:avLst/>
          </a:prstGeom>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139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0A0F3-CAA5-4427-BDB1-BFFBA466DC5E}"/>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a:solidFill>
                  <a:srgbClr val="FFFFFF"/>
                </a:solidFill>
              </a:rPr>
              <a:t>Dean Needy</a:t>
            </a:r>
          </a:p>
        </p:txBody>
      </p:sp>
      <p:pic>
        <p:nvPicPr>
          <p:cNvPr id="7" name="Content Placeholder 7" descr="Two people standing in front of a window&#10;&#10;Description automatically generated">
            <a:extLst>
              <a:ext uri="{FF2B5EF4-FFF2-40B4-BE49-F238E27FC236}">
                <a16:creationId xmlns:a16="http://schemas.microsoft.com/office/drawing/2014/main" id="{83F9FC50-AFEE-4571-A0E0-D3A09164359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1886" y="499660"/>
            <a:ext cx="3662730" cy="2747046"/>
          </a:xfrm>
          <a:prstGeom prst="rect">
            <a:avLst/>
          </a:prstGeom>
        </p:spPr>
      </p:pic>
      <p:cxnSp>
        <p:nvCxnSpPr>
          <p:cNvPr id="14"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erson holding a birthday cake&#10;&#10;Description automatically generated">
            <a:extLst>
              <a:ext uri="{FF2B5EF4-FFF2-40B4-BE49-F238E27FC236}">
                <a16:creationId xmlns:a16="http://schemas.microsoft.com/office/drawing/2014/main" id="{40EBD887-89BF-46CC-B4F1-BB3D9A9E4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86" y="3610804"/>
            <a:ext cx="3662730" cy="2747046"/>
          </a:xfrm>
          <a:prstGeom prst="rect">
            <a:avLst/>
          </a:prstGeom>
        </p:spPr>
      </p:pic>
      <p:sp>
        <p:nvSpPr>
          <p:cNvPr id="3" name="Content Placeholder 2">
            <a:extLst>
              <a:ext uri="{FF2B5EF4-FFF2-40B4-BE49-F238E27FC236}">
                <a16:creationId xmlns:a16="http://schemas.microsoft.com/office/drawing/2014/main" id="{3B012E10-F9C0-4E01-A0C9-4907CE845205}"/>
              </a:ext>
            </a:extLst>
          </p:cNvPr>
          <p:cNvSpPr>
            <a:spLocks noGrp="1"/>
          </p:cNvSpPr>
          <p:nvPr>
            <p:ph sz="half" idx="1"/>
          </p:nvPr>
        </p:nvSpPr>
        <p:spPr>
          <a:xfrm>
            <a:off x="5297762" y="2799889"/>
            <a:ext cx="5747187" cy="2987543"/>
          </a:xfrm>
        </p:spPr>
        <p:txBody>
          <a:bodyPr vert="horz" lIns="91440" tIns="45720" rIns="91440" bIns="45720" rtlCol="0" anchor="t">
            <a:normAutofit/>
          </a:bodyPr>
          <a:lstStyle/>
          <a:p>
            <a:pPr marL="0" indent="0">
              <a:spcBef>
                <a:spcPts val="0"/>
              </a:spcBef>
              <a:spcAft>
                <a:spcPts val="600"/>
              </a:spcAft>
              <a:buNone/>
            </a:pPr>
            <a:r>
              <a:rPr lang="en-US" sz="2400" dirty="0">
                <a:solidFill>
                  <a:srgbClr val="FFFFFF"/>
                </a:solidFill>
              </a:rPr>
              <a:t>From January 2018 to October 2018, we shared Dean Needy with the Office of Research and Innovation where she was interim director.  We got her back full-time October 1</a:t>
            </a:r>
            <a:r>
              <a:rPr lang="en-US" sz="2400" baseline="30000" dirty="0">
                <a:solidFill>
                  <a:srgbClr val="FFFFFF"/>
                </a:solidFill>
              </a:rPr>
              <a:t>st</a:t>
            </a:r>
            <a:r>
              <a:rPr lang="en-US" sz="2400" dirty="0">
                <a:solidFill>
                  <a:srgbClr val="FFFFFF"/>
                </a:solidFill>
              </a:rPr>
              <a:t>.</a:t>
            </a:r>
          </a:p>
        </p:txBody>
      </p:sp>
    </p:spTree>
    <p:extLst>
      <p:ext uri="{BB962C8B-B14F-4D97-AF65-F5344CB8AC3E}">
        <p14:creationId xmlns:p14="http://schemas.microsoft.com/office/powerpoint/2010/main" val="2665595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IEtemplate" id="{94242A3F-BBE2-4ED4-8AAF-C9D457028F21}" vid="{031EC1CB-D824-4B3F-851A-3D8A4D1E4B3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IEtemplate" id="{94242A3F-BBE2-4ED4-8AAF-C9D457028F21}" vid="{4E87FED7-DEAE-42AC-ACCD-E8B7FC41F77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19</TotalTime>
  <Words>2908</Words>
  <Application>Microsoft Macintosh PowerPoint</Application>
  <PresentationFormat>Widescreen</PresentationFormat>
  <Paragraphs>203</Paragraphs>
  <Slides>66</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66</vt:i4>
      </vt:variant>
    </vt:vector>
  </HeadingPairs>
  <TitlesOfParts>
    <vt:vector size="74" baseType="lpstr">
      <vt:lpstr>Arial</vt:lpstr>
      <vt:lpstr>Calibri</vt:lpstr>
      <vt:lpstr>Calibri Light</vt:lpstr>
      <vt:lpstr>Georgia</vt:lpstr>
      <vt:lpstr>Tw Cen MT</vt:lpstr>
      <vt:lpstr>Office Theme</vt:lpstr>
      <vt:lpstr>Custom Design</vt:lpstr>
      <vt:lpstr>1_Office Theme</vt:lpstr>
      <vt:lpstr>PowerPoint Presentation</vt:lpstr>
      <vt:lpstr>Between July 1, 2018 and June 30, 2019, we said hello to…</vt:lpstr>
      <vt:lpstr>Casey Kraichoke</vt:lpstr>
      <vt:lpstr>Emily Graham</vt:lpstr>
      <vt:lpstr>Guymon Hall</vt:lpstr>
      <vt:lpstr>Aaron Abbott</vt:lpstr>
      <vt:lpstr>Erich Washausen</vt:lpstr>
      <vt:lpstr>Leigh Marshall</vt:lpstr>
      <vt:lpstr>Dean Needy</vt:lpstr>
      <vt:lpstr>We said good-bye to DeDe Long</vt:lpstr>
      <vt:lpstr>We also said good-bye to</vt:lpstr>
      <vt:lpstr>Vision</vt:lpstr>
      <vt:lpstr>MISSION</vt:lpstr>
      <vt:lpstr>Annual Report</vt:lpstr>
      <vt:lpstr>Notable Achievements and  Changes – Unit Wide</vt:lpstr>
      <vt:lpstr>University Awards – Staff Senate</vt:lpstr>
      <vt:lpstr>University Awards –  Staff Senate  Employees of the Year</vt:lpstr>
      <vt:lpstr>Employees of the Year</vt:lpstr>
      <vt:lpstr>But just to remind everyone…</vt:lpstr>
      <vt:lpstr>Collis Geren Awards  - 10th Annual Celebration</vt:lpstr>
      <vt:lpstr>University Awards – Hoyt Purvis Award for Service in International Education </vt:lpstr>
      <vt:lpstr>U of A GSIE Outstanding Mentor Award</vt:lpstr>
      <vt:lpstr>Office of Nationally Competitive Awards</vt:lpstr>
      <vt:lpstr>Office of Nationally Competitive Awards</vt:lpstr>
      <vt:lpstr>University of Arkansas Alumni Society</vt:lpstr>
      <vt:lpstr>University of Arkansas Black Alumni Society</vt:lpstr>
      <vt:lpstr>Sponsored Student Programs</vt:lpstr>
      <vt:lpstr>Faculty awards</vt:lpstr>
      <vt:lpstr>Student Awards</vt:lpstr>
      <vt:lpstr>Professional Awards</vt:lpstr>
      <vt:lpstr>Professional Awards</vt:lpstr>
      <vt:lpstr>International Visibility</vt:lpstr>
      <vt:lpstr>International Visibility</vt:lpstr>
      <vt:lpstr>InternationalVisibility</vt:lpstr>
      <vt:lpstr>National Visibility</vt:lpstr>
      <vt:lpstr>National Visibility - GPSC</vt:lpstr>
      <vt:lpstr>Regional Visibility</vt:lpstr>
      <vt:lpstr>Regional Visibility -NAFSA Region III Conference</vt:lpstr>
      <vt:lpstr>Outreach</vt:lpstr>
      <vt:lpstr>Development</vt:lpstr>
      <vt:lpstr>Development</vt:lpstr>
      <vt:lpstr>Development</vt:lpstr>
      <vt:lpstr>Graduate School </vt:lpstr>
      <vt:lpstr>Graduate School</vt:lpstr>
      <vt:lpstr>Graduate School</vt:lpstr>
      <vt:lpstr>Graduate School</vt:lpstr>
      <vt:lpstr>Graduate School</vt:lpstr>
      <vt:lpstr>Graduate School</vt:lpstr>
      <vt:lpstr>Graduate School</vt:lpstr>
      <vt:lpstr>Graduate School</vt:lpstr>
      <vt:lpstr>Graduate School</vt:lpstr>
      <vt:lpstr>Graduate School</vt:lpstr>
      <vt:lpstr>International Education</vt:lpstr>
      <vt:lpstr>International Education</vt:lpstr>
      <vt:lpstr>International Education</vt:lpstr>
      <vt:lpstr>International Education</vt:lpstr>
      <vt:lpstr>International Education</vt:lpstr>
      <vt:lpstr>International Education</vt:lpstr>
      <vt:lpstr>International Education</vt:lpstr>
      <vt:lpstr>Rome Center</vt:lpstr>
      <vt:lpstr>Rome Center</vt:lpstr>
      <vt:lpstr>Interdisciplinary Programs</vt:lpstr>
      <vt:lpstr>Interdisciplinary Programs</vt:lpstr>
      <vt:lpstr>Interdisciplinary Programs</vt:lpstr>
      <vt:lpstr>Interdisciplinary Programs</vt:lpstr>
      <vt:lpstr>Thank you for all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R. Koski</dc:creator>
  <cp:lastModifiedBy>Andrew Dorman</cp:lastModifiedBy>
  <cp:revision>15</cp:revision>
  <dcterms:created xsi:type="dcterms:W3CDTF">2020-02-12T20:57:11Z</dcterms:created>
  <dcterms:modified xsi:type="dcterms:W3CDTF">2020-02-20T21:58:35Z</dcterms:modified>
</cp:coreProperties>
</file>